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
  </p:notesMasterIdLst>
  <p:sldIdLst>
    <p:sldId id="256" r:id="rId2"/>
    <p:sldId id="264" r:id="rId3"/>
    <p:sldId id="262" r:id="rId4"/>
    <p:sldId id="260" r:id="rId5"/>
    <p:sldId id="261" r:id="rId6"/>
    <p:sldId id="263" r:id="rId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 roundtripDataSignature="AMtx7mjSJXBXRveedAYe8esNVJQv2OQ+u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825F"/>
    <a:srgbClr val="FFFFFF"/>
    <a:srgbClr val="C4555C"/>
    <a:srgbClr val="F834F8"/>
    <a:srgbClr val="3AEF0F"/>
    <a:srgbClr val="F624CE"/>
    <a:srgbClr val="2F25F5"/>
    <a:srgbClr val="0000FF"/>
    <a:srgbClr val="008000"/>
    <a:srgbClr val="7995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63" autoAdjust="0"/>
    <p:restoredTop sz="90585" autoAdjust="0"/>
  </p:normalViewPr>
  <p:slideViewPr>
    <p:cSldViewPr snapToGrid="0">
      <p:cViewPr varScale="1">
        <p:scale>
          <a:sx n="85" d="100"/>
          <a:sy n="85" d="100"/>
        </p:scale>
        <p:origin x="787"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customschemas.google.com/relationships/presentationmetadata" Target="meta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5" Type="http://schemas.openxmlformats.org/officeDocument/2006/relationships/theme" Target="theme/theme1.xml"/><Relationship Id="rId4" Type="http://schemas.openxmlformats.org/officeDocument/2006/relationships/slide" Target="slides/slide3.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800" b="0" i="0" u="none" strike="noStrike" baseline="0" dirty="0">
                <a:latin typeface="SFRM1000"/>
              </a:rPr>
              <a:t>This study proposes a four-step approach in solving a classification problem with deep learning.</a:t>
            </a:r>
          </a:p>
          <a:p>
            <a:pPr algn="l"/>
            <a:r>
              <a:rPr lang="en-US" sz="1800" b="0" i="0" u="none" strike="noStrike" baseline="0" dirty="0">
                <a:latin typeface="SFRM1000"/>
              </a:rPr>
              <a:t>First, t</a:t>
            </a:r>
            <a:r>
              <a:rPr lang="en-US" dirty="0"/>
              <a:t>he </a:t>
            </a:r>
            <a:r>
              <a:rPr lang="en-US" sz="1800" b="0" i="0" u="none" strike="noStrike" baseline="0" dirty="0">
                <a:latin typeface="SFRM0900"/>
              </a:rPr>
              <a:t>dataset </a:t>
            </a:r>
          </a:p>
          <a:p>
            <a:pPr algn="l"/>
            <a:r>
              <a:rPr lang="en-US" sz="1800" b="0" i="0" u="none" strike="noStrike" baseline="0" dirty="0">
                <a:latin typeface="SFRM0900"/>
              </a:rPr>
              <a:t>undergoes a set of pre-processing steps to make the images compatible </a:t>
            </a:r>
          </a:p>
          <a:p>
            <a:pPr algn="l"/>
            <a:r>
              <a:rPr lang="en-US" sz="1800" b="0" i="0" u="none" strike="noStrike" baseline="0" dirty="0">
                <a:latin typeface="SFRM0900"/>
              </a:rPr>
              <a:t>for model training. </a:t>
            </a:r>
          </a:p>
          <a:p>
            <a:pPr algn="l"/>
            <a:r>
              <a:rPr lang="en-US" sz="1800" b="0" i="0" u="none" strike="noStrike" baseline="0" dirty="0">
                <a:latin typeface="SFRM0900"/>
              </a:rPr>
              <a:t>We feed the images to the model for training in a 5-fold cross-validation manner. </a:t>
            </a:r>
          </a:p>
          <a:p>
            <a:pPr algn="l"/>
            <a:r>
              <a:rPr lang="en-US" sz="1800" b="0" i="0" u="none" strike="noStrike" baseline="0" dirty="0">
                <a:latin typeface="SFRM0900"/>
              </a:rPr>
              <a:t>During inference, we ensemble the best model from each fold and </a:t>
            </a:r>
          </a:p>
          <a:p>
            <a:pPr algn="l"/>
            <a:r>
              <a:rPr lang="en-US" sz="1800" b="0" i="0" u="none" strike="noStrike" baseline="0" dirty="0">
                <a:latin typeface="SFRM0900"/>
              </a:rPr>
              <a:t>output the prediction based on the average output from all folds, combined. </a:t>
            </a:r>
            <a:r>
              <a:rPr lang="en-US" sz="1100" b="0" i="0" u="none" strike="noStrike" baseline="0" dirty="0">
                <a:latin typeface="SFRM1000"/>
              </a:rPr>
              <a:t>I will briefly go through each of these steps in this presentation and also discuss some findings at the end.</a:t>
            </a:r>
          </a:p>
        </p:txBody>
      </p:sp>
    </p:spTree>
    <p:extLst>
      <p:ext uri="{BB962C8B-B14F-4D97-AF65-F5344CB8AC3E}">
        <p14:creationId xmlns:p14="http://schemas.microsoft.com/office/powerpoint/2010/main" val="2582295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800" b="0" i="0" u="none" strike="noStrike" baseline="0" dirty="0">
                <a:latin typeface="SFRM1000"/>
              </a:rPr>
              <a:t>We divided the brats training dataset into </a:t>
            </a:r>
          </a:p>
          <a:p>
            <a:pPr algn="l"/>
            <a:r>
              <a:rPr lang="en-US" sz="1800" b="0" i="0" u="none" strike="noStrike" baseline="0" dirty="0">
                <a:latin typeface="SFRM1000"/>
              </a:rPr>
              <a:t>five folds,</a:t>
            </a:r>
          </a:p>
          <a:p>
            <a:pPr algn="l"/>
            <a:r>
              <a:rPr lang="en-US" sz="1800" b="0" i="0" u="none" strike="noStrike" baseline="0" dirty="0">
                <a:latin typeface="SFRM1000"/>
              </a:rPr>
              <a:t>We did a stratified split to maintain the distribution of classes across the folds. </a:t>
            </a:r>
          </a:p>
          <a:p>
            <a:pPr algn="l"/>
            <a:r>
              <a:rPr lang="en-US" sz="1800" b="0" i="0" u="none" strike="noStrike" baseline="0" dirty="0">
                <a:latin typeface="SFRM1000"/>
              </a:rPr>
              <a:t>Then, images will pass through each step of the pipeline in mini-batches</a:t>
            </a:r>
          </a:p>
        </p:txBody>
      </p:sp>
    </p:spTree>
    <p:extLst>
      <p:ext uri="{BB962C8B-B14F-4D97-AF65-F5344CB8AC3E}">
        <p14:creationId xmlns:p14="http://schemas.microsoft.com/office/powerpoint/2010/main" val="3278399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for preprocessing, </a:t>
            </a:r>
          </a:p>
          <a:p>
            <a:r>
              <a:rPr lang="en-US" dirty="0"/>
              <a:t>the images are first decoded. </a:t>
            </a:r>
          </a:p>
          <a:p>
            <a:r>
              <a:rPr lang="en-US" dirty="0"/>
              <a:t>Meaning, that the image will first be converted to numerical arrays  with</a:t>
            </a:r>
          </a:p>
          <a:p>
            <a:r>
              <a:rPr lang="en-US" dirty="0"/>
              <a:t>3 channels, R G and B. E</a:t>
            </a:r>
            <a:r>
              <a:rPr lang="en-US" b="0" i="0" dirty="0">
                <a:solidFill>
                  <a:srgbClr val="4D5156"/>
                </a:solidFill>
                <a:effectLst/>
                <a:latin typeface="Roboto" panose="02000000000000000000" pitchFamily="2" charset="0"/>
              </a:rPr>
              <a:t>ach pixel in the RGB image tensors encode the intensities of the colors red, green, and blue. </a:t>
            </a:r>
          </a:p>
          <a:p>
            <a:pPr algn="l"/>
            <a:r>
              <a:rPr lang="en-US" b="0" i="0" dirty="0">
                <a:solidFill>
                  <a:srgbClr val="4D5156"/>
                </a:solidFill>
                <a:effectLst/>
                <a:latin typeface="Roboto" panose="02000000000000000000" pitchFamily="2" charset="0"/>
              </a:rPr>
              <a:t>Next, the images are </a:t>
            </a:r>
            <a:r>
              <a:rPr lang="en-US" sz="1800" b="0" i="0" u="none" strike="noStrike" baseline="0" dirty="0">
                <a:latin typeface="SFRM1000"/>
              </a:rPr>
              <a:t>augmented to enhance the dataset’s variability by </a:t>
            </a:r>
          </a:p>
          <a:p>
            <a:pPr algn="l"/>
            <a:r>
              <a:rPr lang="en-US" sz="1800" b="0" i="0" u="none" strike="noStrike" baseline="0" dirty="0">
                <a:latin typeface="SFRM1000"/>
              </a:rPr>
              <a:t>implementing a series of transformations</a:t>
            </a:r>
          </a:p>
          <a:p>
            <a:pPr algn="l"/>
            <a:r>
              <a:rPr lang="en-US" sz="1800" b="0" i="0" u="none" strike="noStrike" baseline="0" dirty="0">
                <a:latin typeface="SFRM1000"/>
              </a:rPr>
              <a:t>These include random rotations, </a:t>
            </a:r>
          </a:p>
          <a:p>
            <a:pPr algn="l"/>
            <a:r>
              <a:rPr lang="en-US" sz="1800" b="0" i="0" u="none" strike="noStrike" baseline="0" dirty="0">
                <a:latin typeface="SFRM1000"/>
              </a:rPr>
              <a:t>random vertical flips </a:t>
            </a:r>
          </a:p>
          <a:p>
            <a:pPr algn="l"/>
            <a:r>
              <a:rPr lang="en-US" sz="1800" b="0" i="0" u="none" strike="noStrike" baseline="0" dirty="0">
                <a:latin typeface="SFRM1000"/>
              </a:rPr>
              <a:t>Random horizontal flips, as well as </a:t>
            </a:r>
          </a:p>
          <a:p>
            <a:pPr algn="l"/>
            <a:r>
              <a:rPr lang="en-US" sz="1800" b="0" i="0" u="none" strike="noStrike" baseline="0" dirty="0">
                <a:latin typeface="SFRM1000"/>
              </a:rPr>
              <a:t>Jittering the colors by random modifications to brightness and contrast. These augmentations generate diversity by creating different variations of each image, thus increasing the number of unique data points with every iteration through the dataset.</a:t>
            </a:r>
          </a:p>
          <a:p>
            <a:pPr algn="l"/>
            <a:r>
              <a:rPr lang="en-US" sz="1800" b="0" i="0" u="none" strike="noStrike" baseline="0" dirty="0">
                <a:latin typeface="SFRM1000"/>
              </a:rPr>
              <a:t>For the last step of transformations, the images  are scaled by first calculating the mean and standard deviation for all the images in the mini-batch, and then normalizing the images by subtracting the mean and dividing it by the standard deviation, to get normalized/scaled values of pixel intensities. </a:t>
            </a:r>
          </a:p>
          <a:p>
            <a:pPr algn="l"/>
            <a:r>
              <a:rPr lang="en-US" sz="1800" b="0" i="0" u="none" strike="noStrike" baseline="0" dirty="0">
                <a:latin typeface="SFRM1000"/>
              </a:rPr>
              <a:t>Thus, the distribution of values remains the same, however, the range of pixel values change.</a:t>
            </a:r>
            <a:endParaRPr lang="en-US" dirty="0"/>
          </a:p>
        </p:txBody>
      </p:sp>
    </p:spTree>
    <p:extLst>
      <p:ext uri="{BB962C8B-B14F-4D97-AF65-F5344CB8AC3E}">
        <p14:creationId xmlns:p14="http://schemas.microsoft.com/office/powerpoint/2010/main" val="4093211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model training, our main focus was based off of </a:t>
            </a:r>
          </a:p>
          <a:p>
            <a:pPr algn="l"/>
            <a:r>
              <a:rPr lang="en-US" dirty="0" err="1"/>
              <a:t>EfficientNets</a:t>
            </a:r>
            <a:r>
              <a:rPr lang="en-US" dirty="0"/>
              <a:t> and its variants. </a:t>
            </a:r>
            <a:r>
              <a:rPr lang="en-US" sz="1800" b="0" i="0" u="none" strike="noStrike" baseline="0" dirty="0" err="1">
                <a:latin typeface="SFRM1000"/>
              </a:rPr>
              <a:t>EfficientNets</a:t>
            </a:r>
            <a:r>
              <a:rPr lang="en-US" sz="1800" b="0" i="0" u="none" strike="noStrike" baseline="0" dirty="0">
                <a:latin typeface="SFRM1000"/>
              </a:rPr>
              <a:t> are a range of models that have made model scaling systematic by balancing the depth (number of layers), width (number of channels), and input image resolution of CNN models using predefined scaling coefficients and constraints. The model ranges from B0 to B7 where B0 is a baseline model, and the variants B1 to B7 are its scaled-up versions.  In this study, we used transfer learning to train ENet-B0 to B4 pre-trained on ImageNet to train them on the </a:t>
            </a:r>
            <a:r>
              <a:rPr lang="en-US" sz="1800" b="0" i="0" u="none" strike="noStrike" baseline="0" dirty="0" err="1">
                <a:latin typeface="SFRM1000"/>
              </a:rPr>
              <a:t>BraTS</a:t>
            </a:r>
            <a:r>
              <a:rPr lang="en-US" sz="1800" b="0" i="0" u="none" strike="noStrike" baseline="0" dirty="0">
                <a:latin typeface="SFRM1000"/>
              </a:rPr>
              <a:t>-Path training data.</a:t>
            </a:r>
          </a:p>
          <a:p>
            <a:pPr algn="l"/>
            <a:r>
              <a:rPr lang="en-US" sz="1800" b="0" i="0" u="none" strike="noStrike" baseline="0" dirty="0">
                <a:latin typeface="SFRM1000"/>
              </a:rPr>
              <a:t>We trained the EfficientNet models in a 5-fold cross validation manner as we can see in the figure to obtain 5 models.</a:t>
            </a:r>
          </a:p>
          <a:p>
            <a:pPr algn="l"/>
            <a:r>
              <a:rPr lang="en-US" sz="1800" b="0" i="0" u="none" strike="noStrike" baseline="0" dirty="0">
                <a:latin typeface="SFRM1000"/>
              </a:rPr>
              <a:t>For running the inference, </a:t>
            </a:r>
          </a:p>
          <a:p>
            <a:pPr algn="l"/>
            <a:r>
              <a:rPr lang="en-US" sz="1800" b="0" i="0" u="none" strike="noStrike" baseline="0" dirty="0">
                <a:latin typeface="SFRM1000"/>
              </a:rPr>
              <a:t>we ensembled the outputs obtained from each of the 5 models, by taking their average and then applying a </a:t>
            </a:r>
            <a:r>
              <a:rPr lang="en-US" sz="1800" b="0" i="0" u="none" strike="noStrike" baseline="0" dirty="0" err="1">
                <a:latin typeface="SFRM1000"/>
              </a:rPr>
              <a:t>softmax</a:t>
            </a:r>
            <a:r>
              <a:rPr lang="en-US" sz="1800" b="0" i="0" u="none" strike="noStrike" baseline="0" dirty="0">
                <a:latin typeface="SFRM1000"/>
              </a:rPr>
              <a:t> function over it. </a:t>
            </a:r>
          </a:p>
          <a:p>
            <a:pPr algn="l"/>
            <a:r>
              <a:rPr lang="en-US" sz="1800" b="0" i="0" u="none" strike="noStrike" baseline="0" dirty="0">
                <a:latin typeface="SFRM1000"/>
              </a:rPr>
              <a:t>The prediction obtained from Ensembling was considered as the final prediction of the test set images. This way, we combine the results from each “weak” model to form one “strong” model, that can classify the images much better than each of the individual models, also while avoiding systematic biases of the individual models.</a:t>
            </a:r>
          </a:p>
        </p:txBody>
      </p:sp>
    </p:spTree>
    <p:extLst>
      <p:ext uri="{BB962C8B-B14F-4D97-AF65-F5344CB8AC3E}">
        <p14:creationId xmlns:p14="http://schemas.microsoft.com/office/powerpoint/2010/main" val="3301151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lets take a few steps back and look at the results from our experimentation. </a:t>
            </a:r>
          </a:p>
          <a:p>
            <a:r>
              <a:rPr lang="en-US" dirty="0"/>
              <a:t>Initially, we did some experimentation with the </a:t>
            </a:r>
            <a:r>
              <a:rPr lang="en-US" dirty="0" err="1"/>
              <a:t>efficientnet</a:t>
            </a:r>
            <a:r>
              <a:rPr lang="en-US" dirty="0"/>
              <a:t> models b0 to b4, and the following are results obtained on the challenge validation set. </a:t>
            </a:r>
          </a:p>
          <a:p>
            <a:r>
              <a:rPr lang="en-US" dirty="0"/>
              <a:t>Here, we can see that </a:t>
            </a:r>
            <a:r>
              <a:rPr lang="en-US" dirty="0" err="1"/>
              <a:t>Efficientnet</a:t>
            </a:r>
            <a:r>
              <a:rPr lang="en-US" dirty="0"/>
              <a:t> b1 and b4 were the 2 top performing models out of the 5.  We chose these 2 models for the rest of our experimentation by tweaking the hyperparameters to find the best combination.</a:t>
            </a:r>
          </a:p>
          <a:p>
            <a:pPr algn="l"/>
            <a:r>
              <a:rPr lang="en-US" sz="1800" b="0" i="0" u="none" strike="noStrike" baseline="0" dirty="0">
                <a:latin typeface="SFRM1000"/>
              </a:rPr>
              <a:t>Then, we trained b1 and b4 models in a 5-fold cross-validation manner  with the hyperparameters shown in the table. The performance of both the models across all folds during the complete training was almost identical. Specifically, the training curves relative to both the F1 and loss for all 5 folds are overlapping as we can see in the figure here.</a:t>
            </a:r>
          </a:p>
          <a:p>
            <a:pPr algn="l"/>
            <a:r>
              <a:rPr lang="en-US" sz="1800" b="0" i="0" u="none" strike="noStrike" baseline="0" dirty="0">
                <a:latin typeface="SFRM1000"/>
              </a:rPr>
              <a:t>Thus, for inference, w</a:t>
            </a:r>
            <a:r>
              <a:rPr lang="en-US" dirty="0"/>
              <a:t>e ran all 5-fold models and used outputs from these at epochs 20, 25, 30 and 35 and ensembled their output to for prediction on the validation set provided by the challenge. </a:t>
            </a:r>
          </a:p>
          <a:p>
            <a:pPr algn="l"/>
            <a:r>
              <a:rPr lang="en-US" dirty="0"/>
              <a:t>The results are shown here in table 3. </a:t>
            </a:r>
          </a:p>
          <a:p>
            <a:pPr algn="l"/>
            <a:r>
              <a:rPr lang="en-US" dirty="0"/>
              <a:t>We can see that the </a:t>
            </a:r>
            <a:r>
              <a:rPr lang="en-US" dirty="0" err="1"/>
              <a:t>efficientnet</a:t>
            </a:r>
            <a:r>
              <a:rPr lang="en-US" dirty="0"/>
              <a:t> b1 had the highest f1 as well as MCC as compared to others. </a:t>
            </a:r>
          </a:p>
          <a:p>
            <a:pPr algn="l"/>
            <a:r>
              <a:rPr lang="en-US" dirty="0"/>
              <a:t>During the validation phase of the challenge, our team was rank 5</a:t>
            </a:r>
          </a:p>
          <a:p>
            <a:pPr algn="l"/>
            <a:r>
              <a:rPr lang="en-US" dirty="0"/>
              <a:t>This could imply that </a:t>
            </a:r>
            <a:r>
              <a:rPr lang="en-US" sz="1800" b="0" i="0" u="none" strike="noStrike" baseline="0" dirty="0">
                <a:latin typeface="SFRM1000"/>
              </a:rPr>
              <a:t>simpler models like ENet-B1 may generalize better to new data, when compared to more complex models, which can overfit on the training set. It also highlights the need to balance model complexity with generalization, especially in medical applications. </a:t>
            </a:r>
            <a:endParaRPr lang="en-US" dirty="0"/>
          </a:p>
        </p:txBody>
      </p:sp>
    </p:spTree>
    <p:extLst>
      <p:ext uri="{BB962C8B-B14F-4D97-AF65-F5344CB8AC3E}">
        <p14:creationId xmlns:p14="http://schemas.microsoft.com/office/powerpoint/2010/main" val="4101020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2"/>
          <p:cNvSpPr>
            <a:spLocks noGrp="1"/>
          </p:cNvSpPr>
          <p:nvPr>
            <p:ph type="pic" idx="2"/>
          </p:nvPr>
        </p:nvSpPr>
        <p:spPr>
          <a:xfrm>
            <a:off x="5183188" y="987425"/>
            <a:ext cx="6172200" cy="4873625"/>
          </a:xfrm>
          <a:prstGeom prst="rect">
            <a:avLst/>
          </a:prstGeom>
          <a:noFill/>
          <a:ln>
            <a:noFill/>
          </a:ln>
        </p:spPr>
      </p:sp>
      <p:sp>
        <p:nvSpPr>
          <p:cNvPr id="64" name="Google Shape;64;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Shape 5"/>
        <p:cNvGrpSpPr/>
        <p:nvPr/>
      </p:nvGrpSpPr>
      <p:grpSpPr>
        <a:xfrm>
          <a:off x="0" y="0"/>
          <a:ext cx="0" cy="0"/>
          <a:chOff x="0" y="0"/>
          <a:chExt cx="0" cy="0"/>
        </a:xfrm>
      </p:grpSpPr>
      <p:sp>
        <p:nvSpPr>
          <p:cNvPr id="6" name="Google Shape;6;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 descr="A pool with trees and a building&#10;&#10;Description automatically generated"/>
          <p:cNvPicPr preferRelativeResize="0"/>
          <p:nvPr/>
        </p:nvPicPr>
        <p:blipFill rotWithShape="1">
          <a:blip r:embed="rId3">
            <a:alphaModFix/>
          </a:blip>
          <a:srcRect t="3405" b="62695"/>
          <a:stretch/>
        </p:blipFill>
        <p:spPr>
          <a:xfrm>
            <a:off x="0" y="0"/>
            <a:ext cx="12192000" cy="2324910"/>
          </a:xfrm>
          <a:prstGeom prst="rect">
            <a:avLst/>
          </a:prstGeom>
          <a:noFill/>
          <a:ln>
            <a:noFill/>
          </a:ln>
        </p:spPr>
      </p:pic>
      <p:sp>
        <p:nvSpPr>
          <p:cNvPr id="11" name="Title 1">
            <a:extLst>
              <a:ext uri="{FF2B5EF4-FFF2-40B4-BE49-F238E27FC236}">
                <a16:creationId xmlns:a16="http://schemas.microsoft.com/office/drawing/2014/main" id="{E5519B7C-80D6-C5A9-D6A2-28A119DD65E6}"/>
              </a:ext>
            </a:extLst>
          </p:cNvPr>
          <p:cNvSpPr txBox="1">
            <a:spLocks/>
          </p:cNvSpPr>
          <p:nvPr/>
        </p:nvSpPr>
        <p:spPr>
          <a:xfrm>
            <a:off x="2430483" y="4874199"/>
            <a:ext cx="7331033" cy="1245407"/>
          </a:xfrm>
          <a:prstGeom prst="rect">
            <a:avLst/>
          </a:prstGeom>
          <a:noFill/>
          <a:ln>
            <a:noFill/>
          </a:ln>
        </p:spPr>
        <p:txBody>
          <a:bodyPr spcFirstLastPara="1" wrap="square" lIns="91425" tIns="45700" rIns="91425" bIns="45700" anchor="b" anchorCtr="0">
            <a:normAutofit fontScale="975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000" u="sng" dirty="0">
                <a:latin typeface="BentonSansCondensed Medium" panose="02000606020000020004" pitchFamily="2" charset="0"/>
                <a:ea typeface="Yu Gothic UI Semibold" panose="020B0700000000000000" pitchFamily="34" charset="-128"/>
              </a:rPr>
              <a:t>Sanyukta Adap</a:t>
            </a:r>
            <a:r>
              <a:rPr lang="en-US" sz="2000" dirty="0">
                <a:latin typeface="BentonSansCondensed Medium" panose="02000606020000020004" pitchFamily="2" charset="0"/>
                <a:ea typeface="Yu Gothic UI Semibold" panose="020B0700000000000000" pitchFamily="34" charset="-128"/>
              </a:rPr>
              <a:t>, </a:t>
            </a:r>
            <a:r>
              <a:rPr lang="en-US" sz="1600" dirty="0">
                <a:solidFill>
                  <a:schemeClr val="tx2">
                    <a:lumMod val="25000"/>
                  </a:schemeClr>
                </a:solidFill>
                <a:latin typeface="BentonSansCondensed Medium" panose="02000606020000020004" pitchFamily="2" charset="0"/>
                <a:ea typeface="Yu Gothic UI Semibold" panose="020B0700000000000000" pitchFamily="34" charset="-128"/>
              </a:rPr>
              <a:t>Ujjwal Baid, Spyridon Bakas</a:t>
            </a:r>
            <a:br>
              <a:rPr lang="en-US" sz="4800" dirty="0"/>
            </a:br>
            <a:r>
              <a:rPr lang="en-US" sz="800" dirty="0"/>
              <a:t> </a:t>
            </a:r>
            <a:br>
              <a:rPr lang="en-US" sz="1600" dirty="0"/>
            </a:br>
            <a:r>
              <a:rPr lang="en-US" sz="1200" dirty="0">
                <a:latin typeface="+mn-lt"/>
              </a:rPr>
              <a:t>Research Analyst,</a:t>
            </a:r>
            <a:br>
              <a:rPr lang="en-US" sz="1200" dirty="0">
                <a:latin typeface="+mn-lt"/>
              </a:rPr>
            </a:br>
            <a:r>
              <a:rPr lang="en-US" sz="1200" dirty="0">
                <a:latin typeface="+mn-lt"/>
              </a:rPr>
              <a:t>Division of Computational Pathology,</a:t>
            </a:r>
            <a:br>
              <a:rPr lang="en-US" sz="1200" dirty="0">
                <a:latin typeface="+mn-lt"/>
              </a:rPr>
            </a:br>
            <a:r>
              <a:rPr lang="en-US" sz="1200" dirty="0">
                <a:latin typeface="+mn-lt"/>
              </a:rPr>
              <a:t>Department of Pathology and Laboratory Medicine,</a:t>
            </a:r>
            <a:br>
              <a:rPr lang="en-US" sz="1200" dirty="0">
                <a:latin typeface="+mn-lt"/>
              </a:rPr>
            </a:br>
            <a:r>
              <a:rPr lang="en-US" sz="1200" dirty="0">
                <a:latin typeface="+mn-lt"/>
              </a:rPr>
              <a:t>Indiana University School of Medicine</a:t>
            </a:r>
            <a:endParaRPr lang="en-US" sz="4800" dirty="0">
              <a:latin typeface="+mn-lt"/>
            </a:endParaRPr>
          </a:p>
        </p:txBody>
      </p:sp>
      <p:sp>
        <p:nvSpPr>
          <p:cNvPr id="13" name="Title 1">
            <a:extLst>
              <a:ext uri="{FF2B5EF4-FFF2-40B4-BE49-F238E27FC236}">
                <a16:creationId xmlns:a16="http://schemas.microsoft.com/office/drawing/2014/main" id="{F7A52324-9EA3-DEE2-C67B-96C4603F9D31}"/>
              </a:ext>
            </a:extLst>
          </p:cNvPr>
          <p:cNvSpPr txBox="1">
            <a:spLocks/>
          </p:cNvSpPr>
          <p:nvPr/>
        </p:nvSpPr>
        <p:spPr>
          <a:xfrm>
            <a:off x="615154" y="2549290"/>
            <a:ext cx="10961692" cy="2324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900" dirty="0">
                <a:latin typeface="BentonSansCondensed Medium" panose="02000606020000020004" pitchFamily="2" charset="0"/>
              </a:rPr>
              <a:t>Classifying Histopathologic Glioblastoma Sub-regions with </a:t>
            </a:r>
            <a:r>
              <a:rPr lang="en-US" sz="4900" b="1" dirty="0">
                <a:solidFill>
                  <a:srgbClr val="C4555C"/>
                </a:solidFill>
                <a:latin typeface="BentonSansCondensed Medium" panose="02000606020000020004" pitchFamily="2" charset="0"/>
              </a:rPr>
              <a:t>Efficient</a:t>
            </a:r>
            <a:r>
              <a:rPr lang="en-US" sz="4900" b="1" dirty="0">
                <a:solidFill>
                  <a:srgbClr val="34815F"/>
                </a:solidFill>
                <a:latin typeface="BentonSansCondensed Medium" panose="02000606020000020004" pitchFamily="2" charset="0"/>
              </a:rPr>
              <a:t>Net</a:t>
            </a:r>
            <a:endParaRPr lang="en-US" sz="4900" dirty="0">
              <a:solidFill>
                <a:srgbClr val="34815F"/>
              </a:solidFill>
              <a:latin typeface="BentonSansCondensed Medium" panose="02000606020000020004" pitchFamily="2" charset="0"/>
            </a:endParaRPr>
          </a:p>
        </p:txBody>
      </p:sp>
      <p:sp>
        <p:nvSpPr>
          <p:cNvPr id="4" name="Slide Number Placeholder 2">
            <a:extLst>
              <a:ext uri="{FF2B5EF4-FFF2-40B4-BE49-F238E27FC236}">
                <a16:creationId xmlns:a16="http://schemas.microsoft.com/office/drawing/2014/main" id="{F1C472A3-7B59-0AD7-1FC0-D096BAC4548D}"/>
              </a:ext>
            </a:extLst>
          </p:cNvPr>
          <p:cNvSpPr txBox="1">
            <a:spLocks/>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z="1000" smtClean="0">
                <a:solidFill>
                  <a:schemeClr val="bg1"/>
                </a:solidFill>
              </a:rPr>
              <a:pPr/>
              <a:t>1</a:t>
            </a:fld>
            <a:endParaRPr lang="en-US" sz="10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4FDA2108-DC83-CFF3-7FDA-2A8596E3A91F}"/>
              </a:ext>
            </a:extLst>
          </p:cNvPr>
          <p:cNvSpPr txBox="1"/>
          <p:nvPr/>
        </p:nvSpPr>
        <p:spPr>
          <a:xfrm>
            <a:off x="9239547" y="1551599"/>
            <a:ext cx="966931" cy="276999"/>
          </a:xfrm>
          <a:prstGeom prst="rect">
            <a:avLst/>
          </a:prstGeom>
          <a:noFill/>
          <a:ln w="3175">
            <a:solidFill>
              <a:schemeClr val="tx1"/>
            </a:solidFill>
          </a:ln>
        </p:spPr>
        <p:txBody>
          <a:bodyPr wrap="none" rtlCol="0">
            <a:spAutoFit/>
          </a:bodyPr>
          <a:lstStyle/>
          <a:p>
            <a:pPr algn="ctr"/>
            <a:r>
              <a:rPr lang="en-US" sz="1200" b="1" dirty="0">
                <a:latin typeface="BentonSans" panose="02000504020000020004" pitchFamily="2" charset="0"/>
                <a:cs typeface="Times New Roman" panose="02020603050405020304" pitchFamily="18" charset="0"/>
              </a:rPr>
              <a:t>Prediction</a:t>
            </a:r>
          </a:p>
        </p:txBody>
      </p:sp>
      <p:grpSp>
        <p:nvGrpSpPr>
          <p:cNvPr id="31" name="Group 30">
            <a:extLst>
              <a:ext uri="{FF2B5EF4-FFF2-40B4-BE49-F238E27FC236}">
                <a16:creationId xmlns:a16="http://schemas.microsoft.com/office/drawing/2014/main" id="{BE0E6B23-A6F9-F56E-2160-668FC774D9A8}"/>
              </a:ext>
            </a:extLst>
          </p:cNvPr>
          <p:cNvGrpSpPr/>
          <p:nvPr/>
        </p:nvGrpSpPr>
        <p:grpSpPr>
          <a:xfrm>
            <a:off x="8131600" y="2099224"/>
            <a:ext cx="3415404" cy="3967687"/>
            <a:chOff x="4140307" y="2284231"/>
            <a:chExt cx="2010490" cy="2247696"/>
          </a:xfrm>
        </p:grpSpPr>
        <p:grpSp>
          <p:nvGrpSpPr>
            <p:cNvPr id="32" name="Group 31">
              <a:extLst>
                <a:ext uri="{FF2B5EF4-FFF2-40B4-BE49-F238E27FC236}">
                  <a16:creationId xmlns:a16="http://schemas.microsoft.com/office/drawing/2014/main" id="{01673422-8E74-8050-A7BB-6EBF4DD140DD}"/>
                </a:ext>
              </a:extLst>
            </p:cNvPr>
            <p:cNvGrpSpPr/>
            <p:nvPr/>
          </p:nvGrpSpPr>
          <p:grpSpPr>
            <a:xfrm>
              <a:off x="4140308" y="2284231"/>
              <a:ext cx="1934506" cy="286292"/>
              <a:chOff x="4140309" y="2284231"/>
              <a:chExt cx="1897568" cy="286292"/>
            </a:xfrm>
          </p:grpSpPr>
          <p:grpSp>
            <p:nvGrpSpPr>
              <p:cNvPr id="63" name="Group 62">
                <a:extLst>
                  <a:ext uri="{FF2B5EF4-FFF2-40B4-BE49-F238E27FC236}">
                    <a16:creationId xmlns:a16="http://schemas.microsoft.com/office/drawing/2014/main" id="{4A9A7F44-DEBD-AEEF-E9B7-BA1F300D97C8}"/>
                  </a:ext>
                </a:extLst>
              </p:cNvPr>
              <p:cNvGrpSpPr/>
              <p:nvPr/>
            </p:nvGrpSpPr>
            <p:grpSpPr>
              <a:xfrm>
                <a:off x="4140309" y="2284231"/>
                <a:ext cx="1897568" cy="286292"/>
                <a:chOff x="5765037" y="3018105"/>
                <a:chExt cx="1897568" cy="286292"/>
              </a:xfrm>
            </p:grpSpPr>
            <p:sp>
              <p:nvSpPr>
                <p:cNvPr id="66" name="Rectangle 65">
                  <a:extLst>
                    <a:ext uri="{FF2B5EF4-FFF2-40B4-BE49-F238E27FC236}">
                      <a16:creationId xmlns:a16="http://schemas.microsoft.com/office/drawing/2014/main" id="{50C4E52E-8C49-9DCC-80B1-7E16D03141DC}"/>
                    </a:ext>
                  </a:extLst>
                </p:cNvPr>
                <p:cNvSpPr/>
                <p:nvPr/>
              </p:nvSpPr>
              <p:spPr>
                <a:xfrm>
                  <a:off x="5912204" y="3018105"/>
                  <a:ext cx="1750401" cy="286291"/>
                </a:xfrm>
                <a:prstGeom prst="rect">
                  <a:avLst/>
                </a:prstGeom>
                <a:solidFill>
                  <a:srgbClr val="B3D9FF"/>
                </a:solidFill>
                <a:ln w="635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b="1">
                    <a:latin typeface="BentonSans" panose="02000504020000020004" pitchFamily="2" charset="0"/>
                    <a:cs typeface="Times New Roman" panose="02020603050405020304" pitchFamily="18" charset="0"/>
                  </a:endParaRPr>
                </a:p>
              </p:txBody>
            </p:sp>
            <p:sp>
              <p:nvSpPr>
                <p:cNvPr id="67" name="Oval 66">
                  <a:extLst>
                    <a:ext uri="{FF2B5EF4-FFF2-40B4-BE49-F238E27FC236}">
                      <a16:creationId xmlns:a16="http://schemas.microsoft.com/office/drawing/2014/main" id="{C112E27F-C729-8219-D34C-AF441ABF3908}"/>
                    </a:ext>
                  </a:extLst>
                </p:cNvPr>
                <p:cNvSpPr/>
                <p:nvPr/>
              </p:nvSpPr>
              <p:spPr>
                <a:xfrm>
                  <a:off x="5765037" y="3018106"/>
                  <a:ext cx="294335" cy="286291"/>
                </a:xfrm>
                <a:prstGeom prst="ellipse">
                  <a:avLst/>
                </a:prstGeom>
                <a:solidFill>
                  <a:srgbClr val="FFCCFF"/>
                </a:solidFill>
                <a:ln>
                  <a:solidFill>
                    <a:srgbClr val="DBDB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b="1">
                    <a:latin typeface="BentonSans" panose="02000504020000020004" pitchFamily="2" charset="0"/>
                    <a:cs typeface="Times New Roman" panose="02020603050405020304" pitchFamily="18" charset="0"/>
                  </a:endParaRPr>
                </a:p>
              </p:txBody>
            </p:sp>
          </p:grpSp>
          <p:sp>
            <p:nvSpPr>
              <p:cNvPr id="64" name="TextBox 63">
                <a:extLst>
                  <a:ext uri="{FF2B5EF4-FFF2-40B4-BE49-F238E27FC236}">
                    <a16:creationId xmlns:a16="http://schemas.microsoft.com/office/drawing/2014/main" id="{8A77766D-6133-540D-CA1F-A49CA3011C8D}"/>
                  </a:ext>
                </a:extLst>
              </p:cNvPr>
              <p:cNvSpPr txBox="1"/>
              <p:nvPr/>
            </p:nvSpPr>
            <p:spPr>
              <a:xfrm>
                <a:off x="4429025" y="2338694"/>
                <a:ext cx="1010907" cy="156920"/>
              </a:xfrm>
              <a:prstGeom prst="rect">
                <a:avLst/>
              </a:prstGeom>
              <a:noFill/>
            </p:spPr>
            <p:txBody>
              <a:bodyPr wrap="square" rtlCol="0">
                <a:spAutoFit/>
              </a:bodyPr>
              <a:lstStyle/>
              <a:p>
                <a:r>
                  <a:rPr lang="en-US" sz="1200" b="1" dirty="0">
                    <a:latin typeface="BentonSans" panose="02000504020000020004" pitchFamily="2" charset="0"/>
                    <a:cs typeface="Times New Roman" panose="02020603050405020304" pitchFamily="18" charset="0"/>
                  </a:rPr>
                  <a:t>Cellular Tumor</a:t>
                </a:r>
              </a:p>
            </p:txBody>
          </p:sp>
          <p:sp>
            <p:nvSpPr>
              <p:cNvPr id="65" name="TextBox 64">
                <a:extLst>
                  <a:ext uri="{FF2B5EF4-FFF2-40B4-BE49-F238E27FC236}">
                    <a16:creationId xmlns:a16="http://schemas.microsoft.com/office/drawing/2014/main" id="{336AFC37-13B3-42D2-5CB5-4F8458B3ECED}"/>
                  </a:ext>
                </a:extLst>
              </p:cNvPr>
              <p:cNvSpPr txBox="1"/>
              <p:nvPr/>
            </p:nvSpPr>
            <p:spPr>
              <a:xfrm>
                <a:off x="4198299" y="2348339"/>
                <a:ext cx="107879" cy="156920"/>
              </a:xfrm>
              <a:prstGeom prst="rect">
                <a:avLst/>
              </a:prstGeom>
              <a:noFill/>
            </p:spPr>
            <p:txBody>
              <a:bodyPr wrap="square" rtlCol="0">
                <a:spAutoFit/>
              </a:bodyPr>
              <a:lstStyle/>
              <a:p>
                <a:r>
                  <a:rPr lang="en-US" sz="1200" b="1" dirty="0">
                    <a:latin typeface="BentonSans" panose="02000504020000020004" pitchFamily="2" charset="0"/>
                    <a:cs typeface="Times New Roman" panose="02020603050405020304" pitchFamily="18" charset="0"/>
                  </a:rPr>
                  <a:t>0</a:t>
                </a:r>
              </a:p>
            </p:txBody>
          </p:sp>
        </p:grpSp>
        <p:grpSp>
          <p:nvGrpSpPr>
            <p:cNvPr id="33" name="Group 32">
              <a:extLst>
                <a:ext uri="{FF2B5EF4-FFF2-40B4-BE49-F238E27FC236}">
                  <a16:creationId xmlns:a16="http://schemas.microsoft.com/office/drawing/2014/main" id="{5DCE41EB-5BC9-180D-BEC5-A28FB4F0FFBF}"/>
                </a:ext>
              </a:extLst>
            </p:cNvPr>
            <p:cNvGrpSpPr/>
            <p:nvPr/>
          </p:nvGrpSpPr>
          <p:grpSpPr>
            <a:xfrm>
              <a:off x="4140310" y="2675498"/>
              <a:ext cx="1939051" cy="286292"/>
              <a:chOff x="4140309" y="2284231"/>
              <a:chExt cx="1902027" cy="286292"/>
            </a:xfrm>
          </p:grpSpPr>
          <p:grpSp>
            <p:nvGrpSpPr>
              <p:cNvPr id="58" name="Group 57">
                <a:extLst>
                  <a:ext uri="{FF2B5EF4-FFF2-40B4-BE49-F238E27FC236}">
                    <a16:creationId xmlns:a16="http://schemas.microsoft.com/office/drawing/2014/main" id="{B5E47486-BD09-2B08-08A2-D4F65060BBBF}"/>
                  </a:ext>
                </a:extLst>
              </p:cNvPr>
              <p:cNvGrpSpPr/>
              <p:nvPr/>
            </p:nvGrpSpPr>
            <p:grpSpPr>
              <a:xfrm>
                <a:off x="4140309" y="2284231"/>
                <a:ext cx="1897569" cy="286292"/>
                <a:chOff x="5765037" y="3018105"/>
                <a:chExt cx="1897569" cy="286292"/>
              </a:xfrm>
            </p:grpSpPr>
            <p:sp>
              <p:nvSpPr>
                <p:cNvPr id="61" name="Rectangle 60">
                  <a:extLst>
                    <a:ext uri="{FF2B5EF4-FFF2-40B4-BE49-F238E27FC236}">
                      <a16:creationId xmlns:a16="http://schemas.microsoft.com/office/drawing/2014/main" id="{D0E18B33-0F2E-52CF-38E9-A03BC159B016}"/>
                    </a:ext>
                  </a:extLst>
                </p:cNvPr>
                <p:cNvSpPr/>
                <p:nvPr/>
              </p:nvSpPr>
              <p:spPr>
                <a:xfrm>
                  <a:off x="5912204" y="3018105"/>
                  <a:ext cx="1750402" cy="286291"/>
                </a:xfrm>
                <a:prstGeom prst="rect">
                  <a:avLst/>
                </a:prstGeom>
                <a:solidFill>
                  <a:srgbClr val="B3D9FF"/>
                </a:solidFill>
                <a:ln w="635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b="1">
                    <a:latin typeface="BentonSans" panose="02000504020000020004" pitchFamily="2" charset="0"/>
                    <a:cs typeface="Times New Roman" panose="02020603050405020304" pitchFamily="18" charset="0"/>
                  </a:endParaRPr>
                </a:p>
              </p:txBody>
            </p:sp>
            <p:sp>
              <p:nvSpPr>
                <p:cNvPr id="62" name="Oval 61">
                  <a:extLst>
                    <a:ext uri="{FF2B5EF4-FFF2-40B4-BE49-F238E27FC236}">
                      <a16:creationId xmlns:a16="http://schemas.microsoft.com/office/drawing/2014/main" id="{81E4EF16-7F38-6377-2AA3-32F702A08B5B}"/>
                    </a:ext>
                  </a:extLst>
                </p:cNvPr>
                <p:cNvSpPr/>
                <p:nvPr/>
              </p:nvSpPr>
              <p:spPr>
                <a:xfrm>
                  <a:off x="5765037" y="3018106"/>
                  <a:ext cx="294335" cy="286291"/>
                </a:xfrm>
                <a:prstGeom prst="ellipse">
                  <a:avLst/>
                </a:prstGeom>
                <a:solidFill>
                  <a:srgbClr val="FFCCFF"/>
                </a:solidFill>
                <a:ln>
                  <a:solidFill>
                    <a:srgbClr val="DBDB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b="1">
                    <a:latin typeface="BentonSans" panose="02000504020000020004" pitchFamily="2" charset="0"/>
                    <a:cs typeface="Times New Roman" panose="02020603050405020304" pitchFamily="18" charset="0"/>
                  </a:endParaRPr>
                </a:p>
              </p:txBody>
            </p:sp>
          </p:grpSp>
          <p:sp>
            <p:nvSpPr>
              <p:cNvPr id="59" name="TextBox 58">
                <a:extLst>
                  <a:ext uri="{FF2B5EF4-FFF2-40B4-BE49-F238E27FC236}">
                    <a16:creationId xmlns:a16="http://schemas.microsoft.com/office/drawing/2014/main" id="{301B8027-7061-D7DE-93DE-9C09DCB6F2D2}"/>
                  </a:ext>
                </a:extLst>
              </p:cNvPr>
              <p:cNvSpPr txBox="1"/>
              <p:nvPr/>
            </p:nvSpPr>
            <p:spPr>
              <a:xfrm>
                <a:off x="4429024" y="2338566"/>
                <a:ext cx="1613312" cy="156920"/>
              </a:xfrm>
              <a:prstGeom prst="rect">
                <a:avLst/>
              </a:prstGeom>
              <a:noFill/>
            </p:spPr>
            <p:txBody>
              <a:bodyPr wrap="square" rtlCol="0">
                <a:spAutoFit/>
              </a:bodyPr>
              <a:lstStyle/>
              <a:p>
                <a:r>
                  <a:rPr lang="en-US" sz="1200" b="1" dirty="0">
                    <a:latin typeface="BentonSans" panose="02000504020000020004" pitchFamily="2" charset="0"/>
                    <a:cs typeface="Times New Roman" panose="02020603050405020304" pitchFamily="18" charset="0"/>
                  </a:rPr>
                  <a:t>Pseudopolisading Necrosis</a:t>
                </a:r>
              </a:p>
            </p:txBody>
          </p:sp>
          <p:sp>
            <p:nvSpPr>
              <p:cNvPr id="60" name="TextBox 59">
                <a:extLst>
                  <a:ext uri="{FF2B5EF4-FFF2-40B4-BE49-F238E27FC236}">
                    <a16:creationId xmlns:a16="http://schemas.microsoft.com/office/drawing/2014/main" id="{C17BB97D-0296-D9C9-C66A-9EBE8E4B06B5}"/>
                  </a:ext>
                </a:extLst>
              </p:cNvPr>
              <p:cNvSpPr txBox="1"/>
              <p:nvPr/>
            </p:nvSpPr>
            <p:spPr>
              <a:xfrm>
                <a:off x="4208797" y="2349060"/>
                <a:ext cx="107878" cy="156920"/>
              </a:xfrm>
              <a:prstGeom prst="rect">
                <a:avLst/>
              </a:prstGeom>
              <a:noFill/>
            </p:spPr>
            <p:txBody>
              <a:bodyPr wrap="square" rtlCol="0">
                <a:spAutoFit/>
              </a:bodyPr>
              <a:lstStyle/>
              <a:p>
                <a:r>
                  <a:rPr lang="en-US" sz="1200" b="1" dirty="0">
                    <a:latin typeface="BentonSans" panose="02000504020000020004" pitchFamily="2" charset="0"/>
                    <a:cs typeface="Times New Roman" panose="02020603050405020304" pitchFamily="18" charset="0"/>
                  </a:rPr>
                  <a:t>1</a:t>
                </a:r>
              </a:p>
            </p:txBody>
          </p:sp>
        </p:grpSp>
        <p:grpSp>
          <p:nvGrpSpPr>
            <p:cNvPr id="34" name="Group 33">
              <a:extLst>
                <a:ext uri="{FF2B5EF4-FFF2-40B4-BE49-F238E27FC236}">
                  <a16:creationId xmlns:a16="http://schemas.microsoft.com/office/drawing/2014/main" id="{1D04478D-52C6-7AC2-AF06-37CC87ECA946}"/>
                </a:ext>
              </a:extLst>
            </p:cNvPr>
            <p:cNvGrpSpPr/>
            <p:nvPr/>
          </p:nvGrpSpPr>
          <p:grpSpPr>
            <a:xfrm>
              <a:off x="4140309" y="3068741"/>
              <a:ext cx="1939052" cy="286292"/>
              <a:chOff x="4140309" y="2284231"/>
              <a:chExt cx="1908505" cy="286292"/>
            </a:xfrm>
          </p:grpSpPr>
          <p:grpSp>
            <p:nvGrpSpPr>
              <p:cNvPr id="53" name="Group 52">
                <a:extLst>
                  <a:ext uri="{FF2B5EF4-FFF2-40B4-BE49-F238E27FC236}">
                    <a16:creationId xmlns:a16="http://schemas.microsoft.com/office/drawing/2014/main" id="{60451C17-103E-643E-F504-CD03CC1AF763}"/>
                  </a:ext>
                </a:extLst>
              </p:cNvPr>
              <p:cNvGrpSpPr/>
              <p:nvPr/>
            </p:nvGrpSpPr>
            <p:grpSpPr>
              <a:xfrm>
                <a:off x="4140309" y="2284231"/>
                <a:ext cx="1904032" cy="286292"/>
                <a:chOff x="5765037" y="3018105"/>
                <a:chExt cx="1904032" cy="286292"/>
              </a:xfrm>
            </p:grpSpPr>
            <p:sp>
              <p:nvSpPr>
                <p:cNvPr id="56" name="Rectangle 55">
                  <a:extLst>
                    <a:ext uri="{FF2B5EF4-FFF2-40B4-BE49-F238E27FC236}">
                      <a16:creationId xmlns:a16="http://schemas.microsoft.com/office/drawing/2014/main" id="{32F926D4-CD28-0C15-FCE2-B861A6BF3A42}"/>
                    </a:ext>
                  </a:extLst>
                </p:cNvPr>
                <p:cNvSpPr/>
                <p:nvPr/>
              </p:nvSpPr>
              <p:spPr>
                <a:xfrm>
                  <a:off x="5912204" y="3018105"/>
                  <a:ext cx="1756865" cy="286291"/>
                </a:xfrm>
                <a:prstGeom prst="rect">
                  <a:avLst/>
                </a:prstGeom>
                <a:solidFill>
                  <a:srgbClr val="B3D9FF"/>
                </a:solidFill>
                <a:ln w="635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b="1">
                    <a:latin typeface="BentonSans" panose="02000504020000020004" pitchFamily="2" charset="0"/>
                    <a:cs typeface="Times New Roman" panose="02020603050405020304" pitchFamily="18" charset="0"/>
                  </a:endParaRPr>
                </a:p>
              </p:txBody>
            </p:sp>
            <p:sp>
              <p:nvSpPr>
                <p:cNvPr id="57" name="Oval 56">
                  <a:extLst>
                    <a:ext uri="{FF2B5EF4-FFF2-40B4-BE49-F238E27FC236}">
                      <a16:creationId xmlns:a16="http://schemas.microsoft.com/office/drawing/2014/main" id="{B48670E2-A41C-8DC2-8E9B-D234CB041BC6}"/>
                    </a:ext>
                  </a:extLst>
                </p:cNvPr>
                <p:cNvSpPr/>
                <p:nvPr/>
              </p:nvSpPr>
              <p:spPr>
                <a:xfrm>
                  <a:off x="5765037" y="3018106"/>
                  <a:ext cx="294335" cy="286291"/>
                </a:xfrm>
                <a:prstGeom prst="ellipse">
                  <a:avLst/>
                </a:prstGeom>
                <a:solidFill>
                  <a:srgbClr val="FFCCFF"/>
                </a:solidFill>
                <a:ln>
                  <a:solidFill>
                    <a:srgbClr val="DBDB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b="1">
                    <a:latin typeface="BentonSans" panose="02000504020000020004" pitchFamily="2" charset="0"/>
                    <a:cs typeface="Times New Roman" panose="02020603050405020304" pitchFamily="18" charset="0"/>
                  </a:endParaRPr>
                </a:p>
              </p:txBody>
            </p:sp>
          </p:grpSp>
          <p:sp>
            <p:nvSpPr>
              <p:cNvPr id="54" name="TextBox 53">
                <a:extLst>
                  <a:ext uri="{FF2B5EF4-FFF2-40B4-BE49-F238E27FC236}">
                    <a16:creationId xmlns:a16="http://schemas.microsoft.com/office/drawing/2014/main" id="{E9331CCA-495F-34BF-C6A7-E0395EE61099}"/>
                  </a:ext>
                </a:extLst>
              </p:cNvPr>
              <p:cNvSpPr txBox="1"/>
              <p:nvPr/>
            </p:nvSpPr>
            <p:spPr>
              <a:xfrm>
                <a:off x="4435502" y="2338734"/>
                <a:ext cx="1613312" cy="156920"/>
              </a:xfrm>
              <a:prstGeom prst="rect">
                <a:avLst/>
              </a:prstGeom>
              <a:noFill/>
            </p:spPr>
            <p:txBody>
              <a:bodyPr wrap="square" rtlCol="0">
                <a:spAutoFit/>
              </a:bodyPr>
              <a:lstStyle/>
              <a:p>
                <a:r>
                  <a:rPr lang="en-US" sz="1200" b="1" dirty="0">
                    <a:latin typeface="BentonSans" panose="02000504020000020004" pitchFamily="2" charset="0"/>
                    <a:cs typeface="Times New Roman" panose="02020603050405020304" pitchFamily="18" charset="0"/>
                  </a:rPr>
                  <a:t>Microvascular Proliferation</a:t>
                </a:r>
              </a:p>
            </p:txBody>
          </p:sp>
          <p:sp>
            <p:nvSpPr>
              <p:cNvPr id="55" name="TextBox 54">
                <a:extLst>
                  <a:ext uri="{FF2B5EF4-FFF2-40B4-BE49-F238E27FC236}">
                    <a16:creationId xmlns:a16="http://schemas.microsoft.com/office/drawing/2014/main" id="{9252BC19-8D5F-71E0-89A5-4592EDF1BB0A}"/>
                  </a:ext>
                </a:extLst>
              </p:cNvPr>
              <p:cNvSpPr txBox="1"/>
              <p:nvPr/>
            </p:nvSpPr>
            <p:spPr>
              <a:xfrm>
                <a:off x="4208722" y="2349060"/>
                <a:ext cx="107878" cy="156920"/>
              </a:xfrm>
              <a:prstGeom prst="rect">
                <a:avLst/>
              </a:prstGeom>
              <a:noFill/>
            </p:spPr>
            <p:txBody>
              <a:bodyPr wrap="square" rtlCol="0">
                <a:spAutoFit/>
              </a:bodyPr>
              <a:lstStyle/>
              <a:p>
                <a:r>
                  <a:rPr lang="en-US" sz="1200" b="1" dirty="0">
                    <a:latin typeface="BentonSans" panose="02000504020000020004" pitchFamily="2" charset="0"/>
                    <a:cs typeface="Times New Roman" panose="02020603050405020304" pitchFamily="18" charset="0"/>
                  </a:rPr>
                  <a:t>2</a:t>
                </a:r>
              </a:p>
            </p:txBody>
          </p:sp>
        </p:grpSp>
        <p:grpSp>
          <p:nvGrpSpPr>
            <p:cNvPr id="35" name="Group 34">
              <a:extLst>
                <a:ext uri="{FF2B5EF4-FFF2-40B4-BE49-F238E27FC236}">
                  <a16:creationId xmlns:a16="http://schemas.microsoft.com/office/drawing/2014/main" id="{03518FA5-222E-2FE9-9CB2-5929520838C3}"/>
                </a:ext>
              </a:extLst>
            </p:cNvPr>
            <p:cNvGrpSpPr/>
            <p:nvPr/>
          </p:nvGrpSpPr>
          <p:grpSpPr>
            <a:xfrm>
              <a:off x="4140310" y="3461040"/>
              <a:ext cx="1971788" cy="286292"/>
              <a:chOff x="4140309" y="2284231"/>
              <a:chExt cx="1934138" cy="286292"/>
            </a:xfrm>
          </p:grpSpPr>
          <p:grpSp>
            <p:nvGrpSpPr>
              <p:cNvPr id="48" name="Group 47">
                <a:extLst>
                  <a:ext uri="{FF2B5EF4-FFF2-40B4-BE49-F238E27FC236}">
                    <a16:creationId xmlns:a16="http://schemas.microsoft.com/office/drawing/2014/main" id="{1423DC82-944A-A33A-ABBD-FB9F7A5A0999}"/>
                  </a:ext>
                </a:extLst>
              </p:cNvPr>
              <p:cNvGrpSpPr/>
              <p:nvPr/>
            </p:nvGrpSpPr>
            <p:grpSpPr>
              <a:xfrm>
                <a:off x="4140309" y="2284231"/>
                <a:ext cx="1898069" cy="286292"/>
                <a:chOff x="5765037" y="3018105"/>
                <a:chExt cx="1898069" cy="286292"/>
              </a:xfrm>
            </p:grpSpPr>
            <p:sp>
              <p:nvSpPr>
                <p:cNvPr id="51" name="Rectangle 50">
                  <a:extLst>
                    <a:ext uri="{FF2B5EF4-FFF2-40B4-BE49-F238E27FC236}">
                      <a16:creationId xmlns:a16="http://schemas.microsoft.com/office/drawing/2014/main" id="{DB4D2541-0FDC-C1F3-7470-CD9C84331F76}"/>
                    </a:ext>
                  </a:extLst>
                </p:cNvPr>
                <p:cNvSpPr/>
                <p:nvPr/>
              </p:nvSpPr>
              <p:spPr>
                <a:xfrm>
                  <a:off x="5912204" y="3018105"/>
                  <a:ext cx="1750902" cy="286291"/>
                </a:xfrm>
                <a:prstGeom prst="rect">
                  <a:avLst/>
                </a:prstGeom>
                <a:solidFill>
                  <a:srgbClr val="B3D9FF"/>
                </a:solidFill>
                <a:ln w="635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b="1">
                    <a:latin typeface="BentonSans" panose="02000504020000020004" pitchFamily="2" charset="0"/>
                    <a:cs typeface="Times New Roman" panose="02020603050405020304" pitchFamily="18" charset="0"/>
                  </a:endParaRPr>
                </a:p>
              </p:txBody>
            </p:sp>
            <p:sp>
              <p:nvSpPr>
                <p:cNvPr id="52" name="Oval 51">
                  <a:extLst>
                    <a:ext uri="{FF2B5EF4-FFF2-40B4-BE49-F238E27FC236}">
                      <a16:creationId xmlns:a16="http://schemas.microsoft.com/office/drawing/2014/main" id="{3C027E0C-2CA1-7392-7BBB-33EE1F50F212}"/>
                    </a:ext>
                  </a:extLst>
                </p:cNvPr>
                <p:cNvSpPr/>
                <p:nvPr/>
              </p:nvSpPr>
              <p:spPr>
                <a:xfrm>
                  <a:off x="5765037" y="3018106"/>
                  <a:ext cx="294335" cy="286291"/>
                </a:xfrm>
                <a:prstGeom prst="ellipse">
                  <a:avLst/>
                </a:prstGeom>
                <a:solidFill>
                  <a:srgbClr val="FFCCFF"/>
                </a:solidFill>
                <a:ln>
                  <a:solidFill>
                    <a:srgbClr val="DBDB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b="1">
                    <a:latin typeface="BentonSans" panose="02000504020000020004" pitchFamily="2" charset="0"/>
                    <a:cs typeface="Times New Roman" panose="02020603050405020304" pitchFamily="18" charset="0"/>
                  </a:endParaRPr>
                </a:p>
              </p:txBody>
            </p:sp>
          </p:grpSp>
          <p:sp>
            <p:nvSpPr>
              <p:cNvPr id="49" name="TextBox 48">
                <a:extLst>
                  <a:ext uri="{FF2B5EF4-FFF2-40B4-BE49-F238E27FC236}">
                    <a16:creationId xmlns:a16="http://schemas.microsoft.com/office/drawing/2014/main" id="{A4D201AA-4402-B678-EBED-1EBB692EE768}"/>
                  </a:ext>
                </a:extLst>
              </p:cNvPr>
              <p:cNvSpPr txBox="1"/>
              <p:nvPr/>
            </p:nvSpPr>
            <p:spPr>
              <a:xfrm>
                <a:off x="4429024" y="2343339"/>
                <a:ext cx="1645423" cy="156920"/>
              </a:xfrm>
              <a:prstGeom prst="rect">
                <a:avLst/>
              </a:prstGeom>
              <a:noFill/>
            </p:spPr>
            <p:txBody>
              <a:bodyPr wrap="square" rtlCol="0">
                <a:spAutoFit/>
              </a:bodyPr>
              <a:lstStyle/>
              <a:p>
                <a:r>
                  <a:rPr lang="en-US" sz="1200" b="1" dirty="0">
                    <a:latin typeface="BentonSans" panose="02000504020000020004" pitchFamily="2" charset="0"/>
                    <a:cs typeface="Times New Roman" panose="02020603050405020304" pitchFamily="18" charset="0"/>
                  </a:rPr>
                  <a:t>Geographic Necrosis</a:t>
                </a:r>
              </a:p>
            </p:txBody>
          </p:sp>
          <p:sp>
            <p:nvSpPr>
              <p:cNvPr id="50" name="TextBox 49">
                <a:extLst>
                  <a:ext uri="{FF2B5EF4-FFF2-40B4-BE49-F238E27FC236}">
                    <a16:creationId xmlns:a16="http://schemas.microsoft.com/office/drawing/2014/main" id="{3369BFFC-F963-7DE6-EA64-2F4CEC667C57}"/>
                  </a:ext>
                </a:extLst>
              </p:cNvPr>
              <p:cNvSpPr txBox="1"/>
              <p:nvPr/>
            </p:nvSpPr>
            <p:spPr>
              <a:xfrm>
                <a:off x="4208797" y="2349060"/>
                <a:ext cx="107879" cy="156920"/>
              </a:xfrm>
              <a:prstGeom prst="rect">
                <a:avLst/>
              </a:prstGeom>
              <a:noFill/>
            </p:spPr>
            <p:txBody>
              <a:bodyPr wrap="square" rtlCol="0">
                <a:spAutoFit/>
              </a:bodyPr>
              <a:lstStyle/>
              <a:p>
                <a:r>
                  <a:rPr lang="en-US" sz="1200" b="1" dirty="0">
                    <a:latin typeface="BentonSans" panose="02000504020000020004" pitchFamily="2" charset="0"/>
                    <a:cs typeface="Times New Roman" panose="02020603050405020304" pitchFamily="18" charset="0"/>
                  </a:rPr>
                  <a:t>3</a:t>
                </a:r>
              </a:p>
            </p:txBody>
          </p:sp>
        </p:grpSp>
        <p:grpSp>
          <p:nvGrpSpPr>
            <p:cNvPr id="36" name="Group 35">
              <a:extLst>
                <a:ext uri="{FF2B5EF4-FFF2-40B4-BE49-F238E27FC236}">
                  <a16:creationId xmlns:a16="http://schemas.microsoft.com/office/drawing/2014/main" id="{79353802-D2F1-2A82-ACCE-E2FE18BFB0DA}"/>
                </a:ext>
              </a:extLst>
            </p:cNvPr>
            <p:cNvGrpSpPr/>
            <p:nvPr/>
          </p:nvGrpSpPr>
          <p:grpSpPr>
            <a:xfrm>
              <a:off x="4140309" y="3853338"/>
              <a:ext cx="1935018" cy="286292"/>
              <a:chOff x="4140309" y="2284231"/>
              <a:chExt cx="1935018" cy="286292"/>
            </a:xfrm>
          </p:grpSpPr>
          <p:grpSp>
            <p:nvGrpSpPr>
              <p:cNvPr id="43" name="Group 42">
                <a:extLst>
                  <a:ext uri="{FF2B5EF4-FFF2-40B4-BE49-F238E27FC236}">
                    <a16:creationId xmlns:a16="http://schemas.microsoft.com/office/drawing/2014/main" id="{3111392C-8367-F77B-585C-5BB9EFF3E99C}"/>
                  </a:ext>
                </a:extLst>
              </p:cNvPr>
              <p:cNvGrpSpPr/>
              <p:nvPr/>
            </p:nvGrpSpPr>
            <p:grpSpPr>
              <a:xfrm>
                <a:off x="4140309" y="2284231"/>
                <a:ext cx="1935018" cy="286292"/>
                <a:chOff x="5765037" y="3018105"/>
                <a:chExt cx="1935018" cy="286292"/>
              </a:xfrm>
            </p:grpSpPr>
            <p:sp>
              <p:nvSpPr>
                <p:cNvPr id="46" name="Rectangle 45">
                  <a:extLst>
                    <a:ext uri="{FF2B5EF4-FFF2-40B4-BE49-F238E27FC236}">
                      <a16:creationId xmlns:a16="http://schemas.microsoft.com/office/drawing/2014/main" id="{C5D638DB-2EB3-0A3E-4A6A-8F8F8E6385C4}"/>
                    </a:ext>
                  </a:extLst>
                </p:cNvPr>
                <p:cNvSpPr/>
                <p:nvPr/>
              </p:nvSpPr>
              <p:spPr>
                <a:xfrm>
                  <a:off x="5912204" y="3018105"/>
                  <a:ext cx="1787851" cy="286291"/>
                </a:xfrm>
                <a:prstGeom prst="rect">
                  <a:avLst/>
                </a:prstGeom>
                <a:solidFill>
                  <a:srgbClr val="B3D9FF"/>
                </a:solidFill>
                <a:ln w="635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b="1">
                    <a:latin typeface="BentonSans" panose="02000504020000020004" pitchFamily="2" charset="0"/>
                    <a:cs typeface="Times New Roman" panose="02020603050405020304" pitchFamily="18" charset="0"/>
                  </a:endParaRPr>
                </a:p>
              </p:txBody>
            </p:sp>
            <p:sp>
              <p:nvSpPr>
                <p:cNvPr id="47" name="Oval 46">
                  <a:extLst>
                    <a:ext uri="{FF2B5EF4-FFF2-40B4-BE49-F238E27FC236}">
                      <a16:creationId xmlns:a16="http://schemas.microsoft.com/office/drawing/2014/main" id="{CE08CE1D-9277-D4CA-A45C-33EA50A8B516}"/>
                    </a:ext>
                  </a:extLst>
                </p:cNvPr>
                <p:cNvSpPr/>
                <p:nvPr/>
              </p:nvSpPr>
              <p:spPr>
                <a:xfrm>
                  <a:off x="5765037" y="3018106"/>
                  <a:ext cx="294335" cy="286291"/>
                </a:xfrm>
                <a:prstGeom prst="ellipse">
                  <a:avLst/>
                </a:prstGeom>
                <a:solidFill>
                  <a:srgbClr val="FFCCFF"/>
                </a:solidFill>
                <a:ln>
                  <a:solidFill>
                    <a:srgbClr val="DBDB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b="1">
                    <a:latin typeface="BentonSans" panose="02000504020000020004" pitchFamily="2" charset="0"/>
                    <a:cs typeface="Times New Roman" panose="02020603050405020304" pitchFamily="18" charset="0"/>
                  </a:endParaRPr>
                </a:p>
              </p:txBody>
            </p:sp>
          </p:grpSp>
          <p:sp>
            <p:nvSpPr>
              <p:cNvPr id="44" name="TextBox 43">
                <a:extLst>
                  <a:ext uri="{FF2B5EF4-FFF2-40B4-BE49-F238E27FC236}">
                    <a16:creationId xmlns:a16="http://schemas.microsoft.com/office/drawing/2014/main" id="{D45DB9A3-C89D-29C2-7E18-531B4654B338}"/>
                  </a:ext>
                </a:extLst>
              </p:cNvPr>
              <p:cNvSpPr txBox="1"/>
              <p:nvPr/>
            </p:nvSpPr>
            <p:spPr>
              <a:xfrm>
                <a:off x="4439355" y="2337055"/>
                <a:ext cx="1407278" cy="156920"/>
              </a:xfrm>
              <a:prstGeom prst="rect">
                <a:avLst/>
              </a:prstGeom>
              <a:noFill/>
            </p:spPr>
            <p:txBody>
              <a:bodyPr wrap="square" rtlCol="0">
                <a:spAutoFit/>
              </a:bodyPr>
              <a:lstStyle/>
              <a:p>
                <a:r>
                  <a:rPr lang="en-US" sz="1200" b="1" dirty="0">
                    <a:latin typeface="BentonSans" panose="02000504020000020004" pitchFamily="2" charset="0"/>
                    <a:cs typeface="Times New Roman" panose="02020603050405020304" pitchFamily="18" charset="0"/>
                  </a:rPr>
                  <a:t>Infiltration into cortex</a:t>
                </a:r>
              </a:p>
            </p:txBody>
          </p:sp>
          <p:sp>
            <p:nvSpPr>
              <p:cNvPr id="45" name="TextBox 44">
                <a:extLst>
                  <a:ext uri="{FF2B5EF4-FFF2-40B4-BE49-F238E27FC236}">
                    <a16:creationId xmlns:a16="http://schemas.microsoft.com/office/drawing/2014/main" id="{60D229FE-384B-0940-20A1-A0FA4BD93C04}"/>
                  </a:ext>
                </a:extLst>
              </p:cNvPr>
              <p:cNvSpPr txBox="1"/>
              <p:nvPr/>
            </p:nvSpPr>
            <p:spPr>
              <a:xfrm>
                <a:off x="4208374" y="2349060"/>
                <a:ext cx="107878" cy="156920"/>
              </a:xfrm>
              <a:prstGeom prst="rect">
                <a:avLst/>
              </a:prstGeom>
              <a:noFill/>
            </p:spPr>
            <p:txBody>
              <a:bodyPr wrap="square" rtlCol="0">
                <a:spAutoFit/>
              </a:bodyPr>
              <a:lstStyle/>
              <a:p>
                <a:r>
                  <a:rPr lang="en-US" sz="1200" b="1" dirty="0">
                    <a:latin typeface="BentonSans" panose="02000504020000020004" pitchFamily="2" charset="0"/>
                    <a:cs typeface="Times New Roman" panose="02020603050405020304" pitchFamily="18" charset="0"/>
                  </a:rPr>
                  <a:t>4</a:t>
                </a:r>
              </a:p>
            </p:txBody>
          </p:sp>
        </p:grpSp>
        <p:grpSp>
          <p:nvGrpSpPr>
            <p:cNvPr id="37" name="Group 36">
              <a:extLst>
                <a:ext uri="{FF2B5EF4-FFF2-40B4-BE49-F238E27FC236}">
                  <a16:creationId xmlns:a16="http://schemas.microsoft.com/office/drawing/2014/main" id="{B47D35E0-D197-2902-121A-6FA9436A29CD}"/>
                </a:ext>
              </a:extLst>
            </p:cNvPr>
            <p:cNvGrpSpPr/>
            <p:nvPr/>
          </p:nvGrpSpPr>
          <p:grpSpPr>
            <a:xfrm>
              <a:off x="4140307" y="4245635"/>
              <a:ext cx="2010490" cy="286292"/>
              <a:chOff x="4140309" y="2284231"/>
              <a:chExt cx="1956822" cy="286292"/>
            </a:xfrm>
          </p:grpSpPr>
          <p:grpSp>
            <p:nvGrpSpPr>
              <p:cNvPr id="38" name="Group 37">
                <a:extLst>
                  <a:ext uri="{FF2B5EF4-FFF2-40B4-BE49-F238E27FC236}">
                    <a16:creationId xmlns:a16="http://schemas.microsoft.com/office/drawing/2014/main" id="{6B34A9E9-279F-4798-4598-A934483EAD39}"/>
                  </a:ext>
                </a:extLst>
              </p:cNvPr>
              <p:cNvGrpSpPr/>
              <p:nvPr/>
            </p:nvGrpSpPr>
            <p:grpSpPr>
              <a:xfrm>
                <a:off x="4140309" y="2284231"/>
                <a:ext cx="1887293" cy="286292"/>
                <a:chOff x="5765037" y="3018105"/>
                <a:chExt cx="1887293" cy="286292"/>
              </a:xfrm>
            </p:grpSpPr>
            <p:sp>
              <p:nvSpPr>
                <p:cNvPr id="41" name="Rectangle 40">
                  <a:extLst>
                    <a:ext uri="{FF2B5EF4-FFF2-40B4-BE49-F238E27FC236}">
                      <a16:creationId xmlns:a16="http://schemas.microsoft.com/office/drawing/2014/main" id="{4550C6E3-1B51-0F70-6ED7-74460DED898E}"/>
                    </a:ext>
                  </a:extLst>
                </p:cNvPr>
                <p:cNvSpPr/>
                <p:nvPr/>
              </p:nvSpPr>
              <p:spPr>
                <a:xfrm>
                  <a:off x="5912204" y="3018105"/>
                  <a:ext cx="1740126" cy="286291"/>
                </a:xfrm>
                <a:prstGeom prst="rect">
                  <a:avLst/>
                </a:prstGeom>
                <a:solidFill>
                  <a:srgbClr val="B3D9FF"/>
                </a:solidFill>
                <a:ln w="635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b="1">
                    <a:latin typeface="BentonSans" panose="02000504020000020004" pitchFamily="2" charset="0"/>
                    <a:cs typeface="Times New Roman" panose="02020603050405020304" pitchFamily="18" charset="0"/>
                  </a:endParaRPr>
                </a:p>
              </p:txBody>
            </p:sp>
            <p:sp>
              <p:nvSpPr>
                <p:cNvPr id="42" name="Oval 41">
                  <a:extLst>
                    <a:ext uri="{FF2B5EF4-FFF2-40B4-BE49-F238E27FC236}">
                      <a16:creationId xmlns:a16="http://schemas.microsoft.com/office/drawing/2014/main" id="{16A7D151-D763-630A-F9F5-BB25E5AF2D6A}"/>
                    </a:ext>
                  </a:extLst>
                </p:cNvPr>
                <p:cNvSpPr/>
                <p:nvPr/>
              </p:nvSpPr>
              <p:spPr>
                <a:xfrm>
                  <a:off x="5765037" y="3018106"/>
                  <a:ext cx="294335" cy="286291"/>
                </a:xfrm>
                <a:prstGeom prst="ellipse">
                  <a:avLst/>
                </a:prstGeom>
                <a:solidFill>
                  <a:srgbClr val="FFCCFF"/>
                </a:solidFill>
                <a:ln>
                  <a:solidFill>
                    <a:srgbClr val="DBDB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b="1">
                    <a:latin typeface="BentonSans" panose="02000504020000020004" pitchFamily="2" charset="0"/>
                    <a:cs typeface="Times New Roman" panose="02020603050405020304" pitchFamily="18" charset="0"/>
                  </a:endParaRPr>
                </a:p>
              </p:txBody>
            </p:sp>
          </p:grpSp>
          <p:sp>
            <p:nvSpPr>
              <p:cNvPr id="39" name="TextBox 38">
                <a:extLst>
                  <a:ext uri="{FF2B5EF4-FFF2-40B4-BE49-F238E27FC236}">
                    <a16:creationId xmlns:a16="http://schemas.microsoft.com/office/drawing/2014/main" id="{43E5FB61-7782-AAE3-C35F-1ECAC0483973}"/>
                  </a:ext>
                </a:extLst>
              </p:cNvPr>
              <p:cNvSpPr txBox="1"/>
              <p:nvPr/>
            </p:nvSpPr>
            <p:spPr>
              <a:xfrm>
                <a:off x="4426790" y="2349060"/>
                <a:ext cx="1670341" cy="156920"/>
              </a:xfrm>
              <a:prstGeom prst="rect">
                <a:avLst/>
              </a:prstGeom>
              <a:noFill/>
            </p:spPr>
            <p:txBody>
              <a:bodyPr wrap="square" rtlCol="0">
                <a:spAutoFit/>
              </a:bodyPr>
              <a:lstStyle/>
              <a:p>
                <a:r>
                  <a:rPr lang="en-US" sz="1200" b="1" dirty="0">
                    <a:latin typeface="BentonSans" panose="02000504020000020004" pitchFamily="2" charset="0"/>
                    <a:cs typeface="Times New Roman" panose="02020603050405020304" pitchFamily="18" charset="0"/>
                  </a:rPr>
                  <a:t>Penetration into White Matter</a:t>
                </a:r>
              </a:p>
            </p:txBody>
          </p:sp>
          <p:sp>
            <p:nvSpPr>
              <p:cNvPr id="40" name="TextBox 39">
                <a:extLst>
                  <a:ext uri="{FF2B5EF4-FFF2-40B4-BE49-F238E27FC236}">
                    <a16:creationId xmlns:a16="http://schemas.microsoft.com/office/drawing/2014/main" id="{3128B5CD-21A1-FB66-1970-0C2C9766DF12}"/>
                  </a:ext>
                </a:extLst>
              </p:cNvPr>
              <p:cNvSpPr txBox="1"/>
              <p:nvPr/>
            </p:nvSpPr>
            <p:spPr>
              <a:xfrm>
                <a:off x="4208964" y="2349060"/>
                <a:ext cx="107878" cy="156920"/>
              </a:xfrm>
              <a:prstGeom prst="rect">
                <a:avLst/>
              </a:prstGeom>
              <a:noFill/>
            </p:spPr>
            <p:txBody>
              <a:bodyPr wrap="square" rtlCol="0">
                <a:spAutoFit/>
              </a:bodyPr>
              <a:lstStyle/>
              <a:p>
                <a:r>
                  <a:rPr lang="en-US" sz="1200" b="1" dirty="0">
                    <a:latin typeface="BentonSans" panose="02000504020000020004" pitchFamily="2" charset="0"/>
                    <a:cs typeface="Times New Roman" panose="02020603050405020304" pitchFamily="18" charset="0"/>
                  </a:rPr>
                  <a:t>5</a:t>
                </a:r>
              </a:p>
            </p:txBody>
          </p:sp>
        </p:grpSp>
      </p:grpSp>
      <p:grpSp>
        <p:nvGrpSpPr>
          <p:cNvPr id="77" name="Group 76">
            <a:extLst>
              <a:ext uri="{FF2B5EF4-FFF2-40B4-BE49-F238E27FC236}">
                <a16:creationId xmlns:a16="http://schemas.microsoft.com/office/drawing/2014/main" id="{4E63A2CE-44EA-F0C9-923D-DBA427DC8487}"/>
              </a:ext>
            </a:extLst>
          </p:cNvPr>
          <p:cNvGrpSpPr/>
          <p:nvPr/>
        </p:nvGrpSpPr>
        <p:grpSpPr>
          <a:xfrm>
            <a:off x="3125105" y="2554152"/>
            <a:ext cx="2665105" cy="2239610"/>
            <a:chOff x="3128461" y="2554152"/>
            <a:chExt cx="2665105" cy="2239610"/>
          </a:xfrm>
        </p:grpSpPr>
        <p:sp>
          <p:nvSpPr>
            <p:cNvPr id="7" name="TextBox 6">
              <a:extLst>
                <a:ext uri="{FF2B5EF4-FFF2-40B4-BE49-F238E27FC236}">
                  <a16:creationId xmlns:a16="http://schemas.microsoft.com/office/drawing/2014/main" id="{91F5DBEC-E2F9-4734-6BAC-81C062958A03}"/>
                </a:ext>
              </a:extLst>
            </p:cNvPr>
            <p:cNvSpPr txBox="1"/>
            <p:nvPr/>
          </p:nvSpPr>
          <p:spPr>
            <a:xfrm>
              <a:off x="3630930" y="2554152"/>
              <a:ext cx="1268296" cy="276999"/>
            </a:xfrm>
            <a:prstGeom prst="rect">
              <a:avLst/>
            </a:prstGeom>
            <a:noFill/>
            <a:ln w="3175">
              <a:solidFill>
                <a:schemeClr val="tx1"/>
              </a:solidFill>
            </a:ln>
          </p:spPr>
          <p:txBody>
            <a:bodyPr wrap="none" rtlCol="0">
              <a:spAutoFit/>
            </a:bodyPr>
            <a:lstStyle/>
            <a:p>
              <a:pPr algn="ctr"/>
              <a:r>
                <a:rPr lang="en-US" sz="1200" b="1" dirty="0">
                  <a:latin typeface="BentonSans" panose="02000504020000020004" pitchFamily="2" charset="0"/>
                  <a:cs typeface="Times New Roman" panose="02020603050405020304" pitchFamily="18" charset="0"/>
                </a:rPr>
                <a:t>Preprocessing</a:t>
              </a:r>
            </a:p>
          </p:txBody>
        </p:sp>
        <p:sp>
          <p:nvSpPr>
            <p:cNvPr id="13" name="Rectangle: Rounded Corners 12">
              <a:extLst>
                <a:ext uri="{FF2B5EF4-FFF2-40B4-BE49-F238E27FC236}">
                  <a16:creationId xmlns:a16="http://schemas.microsoft.com/office/drawing/2014/main" id="{90728F78-8B0B-7714-B378-58DEE43050C5}"/>
                </a:ext>
              </a:extLst>
            </p:cNvPr>
            <p:cNvSpPr/>
            <p:nvPr/>
          </p:nvSpPr>
          <p:spPr>
            <a:xfrm rot="5400000">
              <a:off x="3509231" y="2893745"/>
              <a:ext cx="1519247" cy="2280788"/>
            </a:xfrm>
            <a:prstGeom prst="roundRect">
              <a:avLst/>
            </a:prstGeom>
            <a:solidFill>
              <a:srgbClr val="B3D9FF"/>
            </a:solidFill>
            <a:ln w="9525">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latin typeface="BentonSans" panose="02000504020000020004" pitchFamily="2" charset="0"/>
              </a:endParaRPr>
            </a:p>
          </p:txBody>
        </p:sp>
        <p:grpSp>
          <p:nvGrpSpPr>
            <p:cNvPr id="71" name="Group 70">
              <a:extLst>
                <a:ext uri="{FF2B5EF4-FFF2-40B4-BE49-F238E27FC236}">
                  <a16:creationId xmlns:a16="http://schemas.microsoft.com/office/drawing/2014/main" id="{AF3FA82F-2564-368B-0976-5A0E7A2DE6AC}"/>
                </a:ext>
              </a:extLst>
            </p:cNvPr>
            <p:cNvGrpSpPr/>
            <p:nvPr/>
          </p:nvGrpSpPr>
          <p:grpSpPr>
            <a:xfrm>
              <a:off x="3239869" y="3359038"/>
              <a:ext cx="2050420" cy="1324672"/>
              <a:chOff x="3239869" y="3359038"/>
              <a:chExt cx="2050420" cy="1324672"/>
            </a:xfrm>
          </p:grpSpPr>
          <p:cxnSp>
            <p:nvCxnSpPr>
              <p:cNvPr id="10" name="Straight Arrow Connector 9">
                <a:extLst>
                  <a:ext uri="{FF2B5EF4-FFF2-40B4-BE49-F238E27FC236}">
                    <a16:creationId xmlns:a16="http://schemas.microsoft.com/office/drawing/2014/main" id="{DE2695DD-1FA9-CC4A-C48B-C77DC0AA4B9A}"/>
                  </a:ext>
                </a:extLst>
              </p:cNvPr>
              <p:cNvCxnSpPr>
                <a:cxnSpLocks/>
              </p:cNvCxnSpPr>
              <p:nvPr/>
            </p:nvCxnSpPr>
            <p:spPr>
              <a:xfrm rot="5400000">
                <a:off x="4992368" y="4045343"/>
                <a:ext cx="3997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D29A91DD-5E7E-20E8-D4D6-E8341CFA3779}"/>
                  </a:ext>
                </a:extLst>
              </p:cNvPr>
              <p:cNvGrpSpPr/>
              <p:nvPr/>
            </p:nvGrpSpPr>
            <p:grpSpPr>
              <a:xfrm rot="5400000">
                <a:off x="3602743" y="2996164"/>
                <a:ext cx="1324672" cy="2050420"/>
                <a:chOff x="1627323" y="2751246"/>
                <a:chExt cx="750427" cy="1206987"/>
              </a:xfrm>
            </p:grpSpPr>
            <p:grpSp>
              <p:nvGrpSpPr>
                <p:cNvPr id="23" name="Group 22">
                  <a:extLst>
                    <a:ext uri="{FF2B5EF4-FFF2-40B4-BE49-F238E27FC236}">
                      <a16:creationId xmlns:a16="http://schemas.microsoft.com/office/drawing/2014/main" id="{625B4E9E-D4F2-B924-6B4F-0751A67C2A9B}"/>
                    </a:ext>
                  </a:extLst>
                </p:cNvPr>
                <p:cNvGrpSpPr/>
                <p:nvPr/>
              </p:nvGrpSpPr>
              <p:grpSpPr>
                <a:xfrm>
                  <a:off x="1875418" y="2751246"/>
                  <a:ext cx="502332" cy="1206987"/>
                  <a:chOff x="1885162" y="2804207"/>
                  <a:chExt cx="502332" cy="1206987"/>
                </a:xfrm>
              </p:grpSpPr>
              <p:grpSp>
                <p:nvGrpSpPr>
                  <p:cNvPr id="25" name="Group 24">
                    <a:extLst>
                      <a:ext uri="{FF2B5EF4-FFF2-40B4-BE49-F238E27FC236}">
                        <a16:creationId xmlns:a16="http://schemas.microsoft.com/office/drawing/2014/main" id="{76261694-64BE-9BFB-04D6-E9C50D9EC424}"/>
                      </a:ext>
                    </a:extLst>
                  </p:cNvPr>
                  <p:cNvGrpSpPr/>
                  <p:nvPr/>
                </p:nvGrpSpPr>
                <p:grpSpPr>
                  <a:xfrm>
                    <a:off x="1885162" y="2804207"/>
                    <a:ext cx="502332" cy="1206987"/>
                    <a:chOff x="1848422" y="2507732"/>
                    <a:chExt cx="502332" cy="1726764"/>
                  </a:xfrm>
                </p:grpSpPr>
                <p:sp>
                  <p:nvSpPr>
                    <p:cNvPr id="28" name="Rectangle 27">
                      <a:extLst>
                        <a:ext uri="{FF2B5EF4-FFF2-40B4-BE49-F238E27FC236}">
                          <a16:creationId xmlns:a16="http://schemas.microsoft.com/office/drawing/2014/main" id="{BE064EB6-DBBA-FD49-62DB-40F3E530AB19}"/>
                        </a:ext>
                      </a:extLst>
                    </p:cNvPr>
                    <p:cNvSpPr/>
                    <p:nvPr/>
                  </p:nvSpPr>
                  <p:spPr>
                    <a:xfrm>
                      <a:off x="1848422" y="2507732"/>
                      <a:ext cx="251166" cy="1726764"/>
                    </a:xfrm>
                    <a:prstGeom prst="rect">
                      <a:avLst/>
                    </a:prstGeom>
                    <a:solidFill>
                      <a:srgbClr val="CCCCFF"/>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latin typeface="BentonSans" panose="02000504020000020004" pitchFamily="2" charset="0"/>
                        <a:cs typeface="Times New Roman" panose="02020603050405020304" pitchFamily="18" charset="0"/>
                      </a:endParaRPr>
                    </a:p>
                  </p:txBody>
                </p:sp>
                <p:sp>
                  <p:nvSpPr>
                    <p:cNvPr id="29" name="Rectangle 28">
                      <a:extLst>
                        <a:ext uri="{FF2B5EF4-FFF2-40B4-BE49-F238E27FC236}">
                          <a16:creationId xmlns:a16="http://schemas.microsoft.com/office/drawing/2014/main" id="{869D963F-C714-541C-E207-F7BA1D480CDA}"/>
                        </a:ext>
                      </a:extLst>
                    </p:cNvPr>
                    <p:cNvSpPr/>
                    <p:nvPr/>
                  </p:nvSpPr>
                  <p:spPr>
                    <a:xfrm>
                      <a:off x="2099588" y="2507732"/>
                      <a:ext cx="251166" cy="1726764"/>
                    </a:xfrm>
                    <a:prstGeom prst="rect">
                      <a:avLst/>
                    </a:prstGeom>
                    <a:solidFill>
                      <a:srgbClr val="FFCCFF"/>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dirty="0">
                        <a:latin typeface="BentonSans" panose="02000504020000020004" pitchFamily="2" charset="0"/>
                        <a:cs typeface="Times New Roman" panose="02020603050405020304" pitchFamily="18" charset="0"/>
                      </a:endParaRPr>
                    </a:p>
                  </p:txBody>
                </p:sp>
              </p:grpSp>
              <p:sp>
                <p:nvSpPr>
                  <p:cNvPr id="26" name="TextBox 25">
                    <a:extLst>
                      <a:ext uri="{FF2B5EF4-FFF2-40B4-BE49-F238E27FC236}">
                        <a16:creationId xmlns:a16="http://schemas.microsoft.com/office/drawing/2014/main" id="{A50A2528-EEB4-F476-F9A5-237FF1EA5624}"/>
                      </a:ext>
                    </a:extLst>
                  </p:cNvPr>
                  <p:cNvSpPr txBox="1"/>
                  <p:nvPr/>
                </p:nvSpPr>
                <p:spPr>
                  <a:xfrm rot="16200000">
                    <a:off x="1646698" y="3311552"/>
                    <a:ext cx="741869" cy="156920"/>
                  </a:xfrm>
                  <a:prstGeom prst="rect">
                    <a:avLst/>
                  </a:prstGeom>
                  <a:noFill/>
                </p:spPr>
                <p:txBody>
                  <a:bodyPr wrap="none" rtlCol="0">
                    <a:spAutoFit/>
                  </a:bodyPr>
                  <a:lstStyle/>
                  <a:p>
                    <a:pPr algn="ctr"/>
                    <a:r>
                      <a:rPr lang="en-US" sz="1200" b="1" dirty="0">
                        <a:latin typeface="BentonSans" panose="02000504020000020004" pitchFamily="2" charset="0"/>
                        <a:cs typeface="Times New Roman" panose="02020603050405020304" pitchFamily="18" charset="0"/>
                      </a:rPr>
                      <a:t>Augmentation</a:t>
                    </a:r>
                  </a:p>
                </p:txBody>
              </p:sp>
              <p:sp>
                <p:nvSpPr>
                  <p:cNvPr id="27" name="TextBox 26">
                    <a:extLst>
                      <a:ext uri="{FF2B5EF4-FFF2-40B4-BE49-F238E27FC236}">
                        <a16:creationId xmlns:a16="http://schemas.microsoft.com/office/drawing/2014/main" id="{63B2810B-7089-0EBC-B8F8-B9070583F396}"/>
                      </a:ext>
                    </a:extLst>
                  </p:cNvPr>
                  <p:cNvSpPr txBox="1"/>
                  <p:nvPr/>
                </p:nvSpPr>
                <p:spPr>
                  <a:xfrm rot="16200000">
                    <a:off x="2052855" y="3329241"/>
                    <a:ext cx="437082" cy="156920"/>
                  </a:xfrm>
                  <a:prstGeom prst="rect">
                    <a:avLst/>
                  </a:prstGeom>
                  <a:noFill/>
                </p:spPr>
                <p:txBody>
                  <a:bodyPr wrap="none" rtlCol="0">
                    <a:spAutoFit/>
                  </a:bodyPr>
                  <a:lstStyle/>
                  <a:p>
                    <a:pPr algn="ctr"/>
                    <a:r>
                      <a:rPr lang="en-US" sz="1200" b="1" dirty="0">
                        <a:latin typeface="BentonSans" panose="02000504020000020004" pitchFamily="2" charset="0"/>
                        <a:cs typeface="Times New Roman" panose="02020603050405020304" pitchFamily="18" charset="0"/>
                      </a:rPr>
                      <a:t>Scaling</a:t>
                    </a:r>
                  </a:p>
                </p:txBody>
              </p:sp>
            </p:grpSp>
            <p:sp>
              <p:nvSpPr>
                <p:cNvPr id="24" name="Rectangle 23">
                  <a:extLst>
                    <a:ext uri="{FF2B5EF4-FFF2-40B4-BE49-F238E27FC236}">
                      <a16:creationId xmlns:a16="http://schemas.microsoft.com/office/drawing/2014/main" id="{FD45D414-9C39-19AA-4824-22FA5B76278E}"/>
                    </a:ext>
                  </a:extLst>
                </p:cNvPr>
                <p:cNvSpPr/>
                <p:nvPr/>
              </p:nvSpPr>
              <p:spPr>
                <a:xfrm>
                  <a:off x="1627323" y="2751246"/>
                  <a:ext cx="251166" cy="1206987"/>
                </a:xfrm>
                <a:prstGeom prst="rect">
                  <a:avLst/>
                </a:prstGeom>
                <a:solidFill>
                  <a:srgbClr val="FFCCFF"/>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latin typeface="BentonSans" panose="02000504020000020004" pitchFamily="2" charset="0"/>
                    <a:cs typeface="Times New Roman" panose="02020603050405020304" pitchFamily="18" charset="0"/>
                  </a:endParaRPr>
                </a:p>
              </p:txBody>
            </p:sp>
          </p:grpSp>
          <p:sp>
            <p:nvSpPr>
              <p:cNvPr id="15" name="TextBox 14">
                <a:extLst>
                  <a:ext uri="{FF2B5EF4-FFF2-40B4-BE49-F238E27FC236}">
                    <a16:creationId xmlns:a16="http://schemas.microsoft.com/office/drawing/2014/main" id="{07391663-1782-3205-4C97-3771AE154407}"/>
                  </a:ext>
                </a:extLst>
              </p:cNvPr>
              <p:cNvSpPr txBox="1"/>
              <p:nvPr/>
            </p:nvSpPr>
            <p:spPr>
              <a:xfrm>
                <a:off x="3702266" y="3457610"/>
                <a:ext cx="1125629" cy="276999"/>
              </a:xfrm>
              <a:prstGeom prst="rect">
                <a:avLst/>
              </a:prstGeom>
              <a:noFill/>
            </p:spPr>
            <p:txBody>
              <a:bodyPr wrap="none" rtlCol="0">
                <a:spAutoFit/>
              </a:bodyPr>
              <a:lstStyle/>
              <a:p>
                <a:pPr algn="ctr"/>
                <a:r>
                  <a:rPr lang="en-US" sz="1200" b="1" dirty="0">
                    <a:latin typeface="BentonSans" panose="02000504020000020004" pitchFamily="2" charset="0"/>
                    <a:cs typeface="Times New Roman" panose="02020603050405020304" pitchFamily="18" charset="0"/>
                  </a:rPr>
                  <a:t>Deconvolution</a:t>
                </a:r>
              </a:p>
            </p:txBody>
          </p:sp>
        </p:grpSp>
        <p:cxnSp>
          <p:nvCxnSpPr>
            <p:cNvPr id="17" name="Straight Arrow Connector 16">
              <a:extLst>
                <a:ext uri="{FF2B5EF4-FFF2-40B4-BE49-F238E27FC236}">
                  <a16:creationId xmlns:a16="http://schemas.microsoft.com/office/drawing/2014/main" id="{757D0260-DF7D-F731-7359-AD956C216C59}"/>
                </a:ext>
              </a:extLst>
            </p:cNvPr>
            <p:cNvCxnSpPr>
              <a:cxnSpLocks/>
            </p:cNvCxnSpPr>
            <p:nvPr/>
          </p:nvCxnSpPr>
          <p:spPr>
            <a:xfrm>
              <a:off x="5408851" y="3989428"/>
              <a:ext cx="3847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C42670C5-630D-66E0-C532-38FF09D9AE0C}"/>
              </a:ext>
            </a:extLst>
          </p:cNvPr>
          <p:cNvGrpSpPr/>
          <p:nvPr/>
        </p:nvGrpSpPr>
        <p:grpSpPr>
          <a:xfrm>
            <a:off x="919523" y="2110840"/>
            <a:ext cx="2208938" cy="2774922"/>
            <a:chOff x="919523" y="2110840"/>
            <a:chExt cx="2208938" cy="2774922"/>
          </a:xfrm>
        </p:grpSpPr>
        <p:sp>
          <p:nvSpPr>
            <p:cNvPr id="6" name="TextBox 5">
              <a:extLst>
                <a:ext uri="{FF2B5EF4-FFF2-40B4-BE49-F238E27FC236}">
                  <a16:creationId xmlns:a16="http://schemas.microsoft.com/office/drawing/2014/main" id="{C8B082FA-397E-7243-6DA9-2DDDDF47B01D}"/>
                </a:ext>
              </a:extLst>
            </p:cNvPr>
            <p:cNvSpPr txBox="1"/>
            <p:nvPr/>
          </p:nvSpPr>
          <p:spPr>
            <a:xfrm>
              <a:off x="1008025" y="2110840"/>
              <a:ext cx="1459634" cy="584775"/>
            </a:xfrm>
            <a:prstGeom prst="rect">
              <a:avLst/>
            </a:prstGeom>
            <a:noFill/>
            <a:ln w="3175">
              <a:solidFill>
                <a:schemeClr val="tx1"/>
              </a:solidFill>
            </a:ln>
          </p:spPr>
          <p:txBody>
            <a:bodyPr wrap="square" rtlCol="0">
              <a:spAutoFit/>
            </a:bodyPr>
            <a:lstStyle/>
            <a:p>
              <a:pPr algn="ctr"/>
              <a:r>
                <a:rPr lang="en-US" sz="1200" b="1" dirty="0">
                  <a:latin typeface="BentonSans" panose="02000504020000020004" pitchFamily="2" charset="0"/>
                  <a:cs typeface="Times New Roman" panose="02020603050405020304" pitchFamily="18" charset="0"/>
                </a:rPr>
                <a:t>Data/Input</a:t>
              </a:r>
            </a:p>
            <a:p>
              <a:pPr algn="ctr"/>
              <a:r>
                <a:rPr lang="en-US" sz="1000" b="1" dirty="0">
                  <a:latin typeface="BentonSans" panose="02000504020000020004" pitchFamily="2" charset="0"/>
                  <a:cs typeface="Times New Roman" panose="02020603050405020304" pitchFamily="18" charset="0"/>
                </a:rPr>
                <a:t>(</a:t>
              </a:r>
              <a:r>
                <a:rPr lang="en-US" sz="1000" b="1" dirty="0" err="1">
                  <a:latin typeface="BentonSans" panose="02000504020000020004" pitchFamily="2" charset="0"/>
                  <a:cs typeface="Times New Roman" panose="02020603050405020304" pitchFamily="18" charset="0"/>
                </a:rPr>
                <a:t>BraTS</a:t>
              </a:r>
              <a:r>
                <a:rPr lang="en-US" sz="1000" b="1" dirty="0">
                  <a:latin typeface="BentonSans" panose="02000504020000020004" pitchFamily="2" charset="0"/>
                  <a:cs typeface="Times New Roman" panose="02020603050405020304" pitchFamily="18" charset="0"/>
                </a:rPr>
                <a:t>-Path: GBM patches)</a:t>
              </a:r>
            </a:p>
          </p:txBody>
        </p:sp>
        <p:cxnSp>
          <p:nvCxnSpPr>
            <p:cNvPr id="8" name="Straight Arrow Connector 7">
              <a:extLst>
                <a:ext uri="{FF2B5EF4-FFF2-40B4-BE49-F238E27FC236}">
                  <a16:creationId xmlns:a16="http://schemas.microsoft.com/office/drawing/2014/main" id="{924714FB-73C9-C79E-CB1A-7BE07A3CA7E5}"/>
                </a:ext>
              </a:extLst>
            </p:cNvPr>
            <p:cNvCxnSpPr>
              <a:cxnSpLocks/>
            </p:cNvCxnSpPr>
            <p:nvPr/>
          </p:nvCxnSpPr>
          <p:spPr>
            <a:xfrm>
              <a:off x="2440710" y="4071834"/>
              <a:ext cx="6877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E42CDEA8-FF87-550C-E35C-F9C2E4A2FD7D}"/>
                </a:ext>
              </a:extLst>
            </p:cNvPr>
            <p:cNvGrpSpPr/>
            <p:nvPr/>
          </p:nvGrpSpPr>
          <p:grpSpPr>
            <a:xfrm>
              <a:off x="919523" y="3158498"/>
              <a:ext cx="1752097" cy="1727264"/>
              <a:chOff x="707161" y="535477"/>
              <a:chExt cx="1343105" cy="1302476"/>
            </a:xfrm>
          </p:grpSpPr>
          <p:pic>
            <p:nvPicPr>
              <p:cNvPr id="19" name="Picture 18" descr="A close-up of a cell&#10;&#10;Description automatically generated">
                <a:extLst>
                  <a:ext uri="{FF2B5EF4-FFF2-40B4-BE49-F238E27FC236}">
                    <a16:creationId xmlns:a16="http://schemas.microsoft.com/office/drawing/2014/main" id="{CB67FABA-1E97-B3CD-B07A-D01C665F6D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161" y="535477"/>
                <a:ext cx="1077593" cy="1077592"/>
              </a:xfrm>
              <a:prstGeom prst="rect">
                <a:avLst/>
              </a:prstGeom>
            </p:spPr>
          </p:pic>
          <p:pic>
            <p:nvPicPr>
              <p:cNvPr id="20" name="Picture 19" descr="A close-up of a microscope&#10;&#10;Description automatically generated">
                <a:extLst>
                  <a:ext uri="{FF2B5EF4-FFF2-40B4-BE49-F238E27FC236}">
                    <a16:creationId xmlns:a16="http://schemas.microsoft.com/office/drawing/2014/main" id="{605CC918-46B7-C839-7862-DA3E418AA0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664" y="610438"/>
                <a:ext cx="1077593" cy="1077593"/>
              </a:xfrm>
              <a:prstGeom prst="rect">
                <a:avLst/>
              </a:prstGeom>
            </p:spPr>
          </p:pic>
          <p:pic>
            <p:nvPicPr>
              <p:cNvPr id="21" name="Picture 20" descr="A close-up of a microscope&#10;&#10;Description automatically generated">
                <a:extLst>
                  <a:ext uri="{FF2B5EF4-FFF2-40B4-BE49-F238E27FC236}">
                    <a16:creationId xmlns:a16="http://schemas.microsoft.com/office/drawing/2014/main" id="{2FF95FA0-37E2-3062-E652-1BDBD5BF1D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168" y="685399"/>
                <a:ext cx="1077593" cy="1077593"/>
              </a:xfrm>
              <a:prstGeom prst="rect">
                <a:avLst/>
              </a:prstGeom>
            </p:spPr>
          </p:pic>
          <p:pic>
            <p:nvPicPr>
              <p:cNvPr id="22" name="Picture 21" descr="A microscope view of a cell&#10;&#10;Description automatically generated">
                <a:extLst>
                  <a:ext uri="{FF2B5EF4-FFF2-40B4-BE49-F238E27FC236}">
                    <a16:creationId xmlns:a16="http://schemas.microsoft.com/office/drawing/2014/main" id="{25A01325-70E3-B7E2-29B2-3B44305764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675" y="760362"/>
                <a:ext cx="1077591" cy="1077591"/>
              </a:xfrm>
              <a:prstGeom prst="rect">
                <a:avLst/>
              </a:prstGeom>
            </p:spPr>
          </p:pic>
        </p:grpSp>
      </p:grpSp>
      <p:sp>
        <p:nvSpPr>
          <p:cNvPr id="69" name="TextBox 68">
            <a:extLst>
              <a:ext uri="{FF2B5EF4-FFF2-40B4-BE49-F238E27FC236}">
                <a16:creationId xmlns:a16="http://schemas.microsoft.com/office/drawing/2014/main" id="{9E75EC57-CB68-6E0D-F1BB-651528E32735}"/>
              </a:ext>
            </a:extLst>
          </p:cNvPr>
          <p:cNvSpPr txBox="1"/>
          <p:nvPr/>
        </p:nvSpPr>
        <p:spPr>
          <a:xfrm>
            <a:off x="4375097" y="647452"/>
            <a:ext cx="3299301" cy="646331"/>
          </a:xfrm>
          <a:prstGeom prst="rect">
            <a:avLst/>
          </a:prstGeom>
          <a:noFill/>
        </p:spPr>
        <p:txBody>
          <a:bodyPr wrap="none" rtlCol="0">
            <a:spAutoFit/>
          </a:bodyPr>
          <a:lstStyle/>
          <a:p>
            <a:r>
              <a:rPr lang="en-US" sz="3600" b="1" dirty="0">
                <a:solidFill>
                  <a:srgbClr val="C4555C"/>
                </a:solidFill>
                <a:latin typeface="BentonSansCondensed Medium" panose="02000606020000020004" pitchFamily="2" charset="0"/>
              </a:rPr>
              <a:t>4-step</a:t>
            </a:r>
            <a:r>
              <a:rPr lang="en-US" sz="3600" b="1" dirty="0">
                <a:latin typeface="BentonSansCondensed Medium" panose="02000606020000020004" pitchFamily="2" charset="0"/>
              </a:rPr>
              <a:t> </a:t>
            </a:r>
            <a:r>
              <a:rPr lang="en-US" sz="3600" b="1" dirty="0">
                <a:solidFill>
                  <a:srgbClr val="32825F"/>
                </a:solidFill>
                <a:latin typeface="BentonSansCondensed Medium" panose="02000606020000020004" pitchFamily="2" charset="0"/>
              </a:rPr>
              <a:t>approach</a:t>
            </a:r>
          </a:p>
        </p:txBody>
      </p:sp>
      <p:sp>
        <p:nvSpPr>
          <p:cNvPr id="70" name="Slide Number Placeholder 2">
            <a:extLst>
              <a:ext uri="{FF2B5EF4-FFF2-40B4-BE49-F238E27FC236}">
                <a16:creationId xmlns:a16="http://schemas.microsoft.com/office/drawing/2014/main" id="{08A8E937-C242-365B-21DF-E2A7CE4993D2}"/>
              </a:ext>
            </a:extLst>
          </p:cNvPr>
          <p:cNvSpPr txBox="1">
            <a:spLocks/>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solidFill>
                  <a:schemeClr val="bg1"/>
                </a:solidFill>
              </a:rPr>
              <a:pPr/>
              <a:t>2</a:t>
            </a:fld>
            <a:endParaRPr lang="en-US" dirty="0">
              <a:solidFill>
                <a:schemeClr val="bg1"/>
              </a:solidFill>
            </a:endParaRPr>
          </a:p>
        </p:txBody>
      </p:sp>
      <p:sp>
        <p:nvSpPr>
          <p:cNvPr id="9" name="TextBox 8">
            <a:extLst>
              <a:ext uri="{FF2B5EF4-FFF2-40B4-BE49-F238E27FC236}">
                <a16:creationId xmlns:a16="http://schemas.microsoft.com/office/drawing/2014/main" id="{D703080F-A925-8A69-F493-4C7C75ED62C2}"/>
              </a:ext>
            </a:extLst>
          </p:cNvPr>
          <p:cNvSpPr txBox="1"/>
          <p:nvPr/>
        </p:nvSpPr>
        <p:spPr>
          <a:xfrm>
            <a:off x="6114597" y="2745634"/>
            <a:ext cx="1314782" cy="276999"/>
          </a:xfrm>
          <a:prstGeom prst="rect">
            <a:avLst/>
          </a:prstGeom>
          <a:noFill/>
          <a:ln w="3175">
            <a:solidFill>
              <a:schemeClr val="tx1"/>
            </a:solidFill>
          </a:ln>
        </p:spPr>
        <p:txBody>
          <a:bodyPr wrap="none" rtlCol="0">
            <a:spAutoFit/>
          </a:bodyPr>
          <a:lstStyle/>
          <a:p>
            <a:pPr algn="ctr"/>
            <a:r>
              <a:rPr lang="en-US" sz="1200" b="1" dirty="0">
                <a:latin typeface="BentonSans" panose="02000504020000020004" pitchFamily="2" charset="0"/>
                <a:cs typeface="Times New Roman" panose="02020603050405020304" pitchFamily="18" charset="0"/>
              </a:rPr>
              <a:t>Model Training</a:t>
            </a:r>
          </a:p>
        </p:txBody>
      </p:sp>
      <p:cxnSp>
        <p:nvCxnSpPr>
          <p:cNvPr id="11" name="Straight Arrow Connector 10">
            <a:extLst>
              <a:ext uri="{FF2B5EF4-FFF2-40B4-BE49-F238E27FC236}">
                <a16:creationId xmlns:a16="http://schemas.microsoft.com/office/drawing/2014/main" id="{1E9D168D-D637-9B0F-0594-97EDCCA2E908}"/>
              </a:ext>
            </a:extLst>
          </p:cNvPr>
          <p:cNvCxnSpPr>
            <a:cxnSpLocks/>
          </p:cNvCxnSpPr>
          <p:nvPr/>
        </p:nvCxnSpPr>
        <p:spPr>
          <a:xfrm>
            <a:off x="7731385" y="4074100"/>
            <a:ext cx="4568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E865C380-3081-BF8B-562B-DBF02E8529C8}"/>
              </a:ext>
            </a:extLst>
          </p:cNvPr>
          <p:cNvSpPr/>
          <p:nvPr/>
        </p:nvSpPr>
        <p:spPr>
          <a:xfrm>
            <a:off x="5812594" y="3456727"/>
            <a:ext cx="1918791" cy="1130808"/>
          </a:xfrm>
          <a:prstGeom prst="roundRect">
            <a:avLst/>
          </a:prstGeom>
          <a:solidFill>
            <a:srgbClr val="CCCCFF"/>
          </a:solidFill>
          <a:ln w="9525">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latin typeface="BentonSans" panose="02000504020000020004" pitchFamily="2" charset="0"/>
              <a:cs typeface="Times New Roman" panose="02020603050405020304" pitchFamily="18" charset="0"/>
            </a:endParaRPr>
          </a:p>
        </p:txBody>
      </p:sp>
      <p:sp>
        <p:nvSpPr>
          <p:cNvPr id="72" name="TextBox 71">
            <a:extLst>
              <a:ext uri="{FF2B5EF4-FFF2-40B4-BE49-F238E27FC236}">
                <a16:creationId xmlns:a16="http://schemas.microsoft.com/office/drawing/2014/main" id="{44A769C0-13AD-2E77-EA21-1196F45E516B}"/>
              </a:ext>
            </a:extLst>
          </p:cNvPr>
          <p:cNvSpPr txBox="1"/>
          <p:nvPr/>
        </p:nvSpPr>
        <p:spPr>
          <a:xfrm>
            <a:off x="6063475" y="3580270"/>
            <a:ext cx="1428596" cy="461665"/>
          </a:xfrm>
          <a:prstGeom prst="rect">
            <a:avLst/>
          </a:prstGeom>
          <a:noFill/>
        </p:spPr>
        <p:txBody>
          <a:bodyPr wrap="none" rtlCol="0">
            <a:spAutoFit/>
          </a:bodyPr>
          <a:lstStyle/>
          <a:p>
            <a:pPr algn="ctr"/>
            <a:r>
              <a:rPr lang="en-US" sz="1200" b="1" dirty="0">
                <a:solidFill>
                  <a:schemeClr val="tx1"/>
                </a:solidFill>
                <a:latin typeface="BentonSans" panose="02000504020000020004" pitchFamily="2" charset="0"/>
                <a:cs typeface="Times New Roman" panose="02020603050405020304" pitchFamily="18" charset="0"/>
              </a:rPr>
              <a:t>5-fold </a:t>
            </a:r>
          </a:p>
          <a:p>
            <a:pPr algn="ctr"/>
            <a:r>
              <a:rPr lang="en-US" sz="1200" b="1" dirty="0">
                <a:solidFill>
                  <a:schemeClr val="tx1"/>
                </a:solidFill>
                <a:latin typeface="BentonSans" panose="02000504020000020004" pitchFamily="2" charset="0"/>
                <a:cs typeface="Times New Roman" panose="02020603050405020304" pitchFamily="18" charset="0"/>
              </a:rPr>
              <a:t>Cross Validation</a:t>
            </a:r>
          </a:p>
        </p:txBody>
      </p:sp>
      <p:sp>
        <p:nvSpPr>
          <p:cNvPr id="74" name="TextBox 73">
            <a:extLst>
              <a:ext uri="{FF2B5EF4-FFF2-40B4-BE49-F238E27FC236}">
                <a16:creationId xmlns:a16="http://schemas.microsoft.com/office/drawing/2014/main" id="{0480898D-5737-8C89-C2F8-DDBC83FC2879}"/>
              </a:ext>
            </a:extLst>
          </p:cNvPr>
          <p:cNvSpPr txBox="1"/>
          <p:nvPr/>
        </p:nvSpPr>
        <p:spPr>
          <a:xfrm>
            <a:off x="6169677" y="3964201"/>
            <a:ext cx="1204623" cy="461665"/>
          </a:xfrm>
          <a:prstGeom prst="rect">
            <a:avLst/>
          </a:prstGeom>
          <a:noFill/>
        </p:spPr>
        <p:txBody>
          <a:bodyPr wrap="square">
            <a:spAutoFit/>
          </a:bodyPr>
          <a:lstStyle/>
          <a:p>
            <a:pPr algn="ctr"/>
            <a:r>
              <a:rPr lang="en-US" sz="1200" b="1" dirty="0">
                <a:solidFill>
                  <a:schemeClr val="tx1"/>
                </a:solidFill>
                <a:latin typeface="BentonSans" panose="02000504020000020004" pitchFamily="2" charset="0"/>
                <a:cs typeface="Times New Roman" panose="02020603050405020304" pitchFamily="18" charset="0"/>
              </a:rPr>
              <a:t>+</a:t>
            </a:r>
          </a:p>
          <a:p>
            <a:pPr algn="ctr"/>
            <a:r>
              <a:rPr lang="en-US" sz="1200" b="1" dirty="0">
                <a:solidFill>
                  <a:schemeClr val="tx1"/>
                </a:solidFill>
                <a:latin typeface="BentonSans" panose="02000504020000020004" pitchFamily="2" charset="0"/>
                <a:cs typeface="Times New Roman" panose="02020603050405020304" pitchFamily="18" charset="0"/>
              </a:rPr>
              <a:t>Ensembling</a:t>
            </a:r>
          </a:p>
        </p:txBody>
      </p:sp>
    </p:spTree>
    <p:extLst>
      <p:ext uri="{BB962C8B-B14F-4D97-AF65-F5344CB8AC3E}">
        <p14:creationId xmlns:p14="http://schemas.microsoft.com/office/powerpoint/2010/main" val="64794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9" grpId="0" animBg="1"/>
      <p:bldP spid="16" grpId="0" animBg="1"/>
      <p:bldP spid="72" grpId="0"/>
      <p:bldP spid="7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94B232B6-8F08-7B19-2542-D4FE91F1DAC3}"/>
              </a:ext>
            </a:extLst>
          </p:cNvPr>
          <p:cNvGrpSpPr/>
          <p:nvPr/>
        </p:nvGrpSpPr>
        <p:grpSpPr>
          <a:xfrm>
            <a:off x="722008" y="4275043"/>
            <a:ext cx="10747984" cy="687470"/>
            <a:chOff x="2471319" y="3328718"/>
            <a:chExt cx="9501191" cy="702586"/>
          </a:xfrm>
        </p:grpSpPr>
        <p:pic>
          <p:nvPicPr>
            <p:cNvPr id="34" name="Picture 33">
              <a:extLst>
                <a:ext uri="{FF2B5EF4-FFF2-40B4-BE49-F238E27FC236}">
                  <a16:creationId xmlns:a16="http://schemas.microsoft.com/office/drawing/2014/main" id="{514AD7DA-E999-1657-7186-12F2ACBF31AC}"/>
                </a:ext>
              </a:extLst>
            </p:cNvPr>
            <p:cNvPicPr>
              <a:picLocks noChangeAspect="1"/>
            </p:cNvPicPr>
            <p:nvPr/>
          </p:nvPicPr>
          <p:blipFill>
            <a:blip r:embed="rId3"/>
            <a:stretch>
              <a:fillRect/>
            </a:stretch>
          </p:blipFill>
          <p:spPr>
            <a:xfrm rot="5400000">
              <a:off x="2964485" y="2835553"/>
              <a:ext cx="702585" cy="1688918"/>
            </a:xfrm>
            <a:prstGeom prst="rect">
              <a:avLst/>
            </a:prstGeom>
            <a:ln w="19050">
              <a:noFill/>
            </a:ln>
          </p:spPr>
        </p:pic>
        <p:pic>
          <p:nvPicPr>
            <p:cNvPr id="35" name="Picture 34">
              <a:extLst>
                <a:ext uri="{FF2B5EF4-FFF2-40B4-BE49-F238E27FC236}">
                  <a16:creationId xmlns:a16="http://schemas.microsoft.com/office/drawing/2014/main" id="{5DCD8737-9D0A-5E91-F53A-08C4082CD3E5}"/>
                </a:ext>
              </a:extLst>
            </p:cNvPr>
            <p:cNvPicPr>
              <a:picLocks noChangeAspect="1"/>
            </p:cNvPicPr>
            <p:nvPr/>
          </p:nvPicPr>
          <p:blipFill>
            <a:blip r:embed="rId3"/>
            <a:stretch>
              <a:fillRect/>
            </a:stretch>
          </p:blipFill>
          <p:spPr>
            <a:xfrm rot="5400000">
              <a:off x="4917554" y="2835552"/>
              <a:ext cx="702585" cy="1688918"/>
            </a:xfrm>
            <a:prstGeom prst="rect">
              <a:avLst/>
            </a:prstGeom>
            <a:ln w="19050">
              <a:noFill/>
            </a:ln>
          </p:spPr>
        </p:pic>
        <p:pic>
          <p:nvPicPr>
            <p:cNvPr id="36" name="Picture 35">
              <a:extLst>
                <a:ext uri="{FF2B5EF4-FFF2-40B4-BE49-F238E27FC236}">
                  <a16:creationId xmlns:a16="http://schemas.microsoft.com/office/drawing/2014/main" id="{D3CA3E3B-CB6B-ACBC-92C4-04EB2B8442E1}"/>
                </a:ext>
              </a:extLst>
            </p:cNvPr>
            <p:cNvPicPr>
              <a:picLocks noChangeAspect="1"/>
            </p:cNvPicPr>
            <p:nvPr/>
          </p:nvPicPr>
          <p:blipFill>
            <a:blip r:embed="rId3"/>
            <a:stretch>
              <a:fillRect/>
            </a:stretch>
          </p:blipFill>
          <p:spPr>
            <a:xfrm rot="5400000">
              <a:off x="10776758" y="2835552"/>
              <a:ext cx="702585" cy="1688918"/>
            </a:xfrm>
            <a:prstGeom prst="rect">
              <a:avLst/>
            </a:prstGeom>
            <a:ln w="19050">
              <a:noFill/>
            </a:ln>
          </p:spPr>
        </p:pic>
        <p:pic>
          <p:nvPicPr>
            <p:cNvPr id="37" name="Picture 36">
              <a:extLst>
                <a:ext uri="{FF2B5EF4-FFF2-40B4-BE49-F238E27FC236}">
                  <a16:creationId xmlns:a16="http://schemas.microsoft.com/office/drawing/2014/main" id="{6EAC9F45-69F4-FD32-F4B6-5E52111C7B87}"/>
                </a:ext>
              </a:extLst>
            </p:cNvPr>
            <p:cNvPicPr>
              <a:picLocks noChangeAspect="1"/>
            </p:cNvPicPr>
            <p:nvPr/>
          </p:nvPicPr>
          <p:blipFill>
            <a:blip r:embed="rId3"/>
            <a:stretch>
              <a:fillRect/>
            </a:stretch>
          </p:blipFill>
          <p:spPr>
            <a:xfrm rot="5400000">
              <a:off x="8823691" y="2835552"/>
              <a:ext cx="702585" cy="1688918"/>
            </a:xfrm>
            <a:prstGeom prst="rect">
              <a:avLst/>
            </a:prstGeom>
            <a:ln w="19050">
              <a:noFill/>
            </a:ln>
          </p:spPr>
        </p:pic>
        <p:pic>
          <p:nvPicPr>
            <p:cNvPr id="38" name="Picture 37">
              <a:extLst>
                <a:ext uri="{FF2B5EF4-FFF2-40B4-BE49-F238E27FC236}">
                  <a16:creationId xmlns:a16="http://schemas.microsoft.com/office/drawing/2014/main" id="{0B28A773-75B9-E4E2-50CA-67B4D8DA1EF7}"/>
                </a:ext>
              </a:extLst>
            </p:cNvPr>
            <p:cNvPicPr>
              <a:picLocks noChangeAspect="1"/>
            </p:cNvPicPr>
            <p:nvPr/>
          </p:nvPicPr>
          <p:blipFill>
            <a:blip r:embed="rId3"/>
            <a:stretch>
              <a:fillRect/>
            </a:stretch>
          </p:blipFill>
          <p:spPr>
            <a:xfrm rot="5400000">
              <a:off x="6870623" y="2835552"/>
              <a:ext cx="702585" cy="1688918"/>
            </a:xfrm>
            <a:prstGeom prst="rect">
              <a:avLst/>
            </a:prstGeom>
            <a:ln w="19050">
              <a:noFill/>
            </a:ln>
          </p:spPr>
        </p:pic>
      </p:grpSp>
      <p:grpSp>
        <p:nvGrpSpPr>
          <p:cNvPr id="2" name="Group 1">
            <a:extLst>
              <a:ext uri="{FF2B5EF4-FFF2-40B4-BE49-F238E27FC236}">
                <a16:creationId xmlns:a16="http://schemas.microsoft.com/office/drawing/2014/main" id="{106C1D07-89D6-7B6A-CCED-1CC2555F12D7}"/>
              </a:ext>
            </a:extLst>
          </p:cNvPr>
          <p:cNvGrpSpPr/>
          <p:nvPr/>
        </p:nvGrpSpPr>
        <p:grpSpPr>
          <a:xfrm>
            <a:off x="98612" y="1862162"/>
            <a:ext cx="12053620" cy="1262037"/>
            <a:chOff x="98612" y="1862162"/>
            <a:chExt cx="12053620" cy="1262037"/>
          </a:xfrm>
        </p:grpSpPr>
        <p:pic>
          <p:nvPicPr>
            <p:cNvPr id="43" name="Picture 42">
              <a:extLst>
                <a:ext uri="{FF2B5EF4-FFF2-40B4-BE49-F238E27FC236}">
                  <a16:creationId xmlns:a16="http://schemas.microsoft.com/office/drawing/2014/main" id="{24B45104-20CC-B825-5667-9FACF8AD823B}"/>
                </a:ext>
              </a:extLst>
            </p:cNvPr>
            <p:cNvPicPr>
              <a:picLocks noChangeAspect="1"/>
            </p:cNvPicPr>
            <p:nvPr/>
          </p:nvPicPr>
          <p:blipFill>
            <a:blip r:embed="rId3"/>
            <a:stretch>
              <a:fillRect/>
            </a:stretch>
          </p:blipFill>
          <p:spPr>
            <a:xfrm rot="5400000">
              <a:off x="5752265" y="-3216924"/>
              <a:ext cx="687470" cy="11994776"/>
            </a:xfrm>
            <a:prstGeom prst="rect">
              <a:avLst/>
            </a:prstGeom>
            <a:ln w="28575">
              <a:solidFill>
                <a:schemeClr val="tx1"/>
              </a:solidFill>
            </a:ln>
          </p:spPr>
        </p:pic>
        <p:sp>
          <p:nvSpPr>
            <p:cNvPr id="44" name="TextBox 43">
              <a:extLst>
                <a:ext uri="{FF2B5EF4-FFF2-40B4-BE49-F238E27FC236}">
                  <a16:creationId xmlns:a16="http://schemas.microsoft.com/office/drawing/2014/main" id="{387B51CC-C0AF-4EC0-AFE4-E300EA82D363}"/>
                </a:ext>
              </a:extLst>
            </p:cNvPr>
            <p:cNvSpPr txBox="1"/>
            <p:nvPr/>
          </p:nvSpPr>
          <p:spPr>
            <a:xfrm>
              <a:off x="1897827" y="2595798"/>
              <a:ext cx="458780" cy="384721"/>
            </a:xfrm>
            <a:prstGeom prst="rect">
              <a:avLst/>
            </a:prstGeom>
            <a:noFill/>
          </p:spPr>
          <p:txBody>
            <a:bodyPr wrap="none" rtlCol="0">
              <a:spAutoFit/>
            </a:bodyPr>
            <a:lstStyle/>
            <a:p>
              <a:r>
                <a:rPr lang="en-US" sz="1900" b="1" dirty="0">
                  <a:solidFill>
                    <a:schemeClr val="bg1"/>
                  </a:solidFill>
                  <a:latin typeface="BentonSansCondensed Medium" panose="02000606020000020004" pitchFamily="2" charset="0"/>
                </a:rPr>
                <a:t>CT</a:t>
              </a:r>
            </a:p>
          </p:txBody>
        </p:sp>
        <p:sp>
          <p:nvSpPr>
            <p:cNvPr id="45" name="TextBox 44">
              <a:extLst>
                <a:ext uri="{FF2B5EF4-FFF2-40B4-BE49-F238E27FC236}">
                  <a16:creationId xmlns:a16="http://schemas.microsoft.com/office/drawing/2014/main" id="{B6822079-ECA4-A2BE-7942-F73CC62E0C24}"/>
                </a:ext>
              </a:extLst>
            </p:cNvPr>
            <p:cNvSpPr txBox="1"/>
            <p:nvPr/>
          </p:nvSpPr>
          <p:spPr>
            <a:xfrm>
              <a:off x="4619960" y="2595798"/>
              <a:ext cx="478016" cy="384721"/>
            </a:xfrm>
            <a:prstGeom prst="rect">
              <a:avLst/>
            </a:prstGeom>
            <a:noFill/>
          </p:spPr>
          <p:txBody>
            <a:bodyPr wrap="none" rtlCol="0">
              <a:spAutoFit/>
            </a:bodyPr>
            <a:lstStyle/>
            <a:p>
              <a:r>
                <a:rPr lang="en-US" sz="1900" b="1" dirty="0">
                  <a:solidFill>
                    <a:schemeClr val="bg1"/>
                  </a:solidFill>
                  <a:latin typeface="BentonSansCondensed Medium" panose="02000606020000020004" pitchFamily="2" charset="0"/>
                </a:rPr>
                <a:t>PN</a:t>
              </a:r>
            </a:p>
          </p:txBody>
        </p:sp>
        <p:sp>
          <p:nvSpPr>
            <p:cNvPr id="46" name="TextBox 45">
              <a:extLst>
                <a:ext uri="{FF2B5EF4-FFF2-40B4-BE49-F238E27FC236}">
                  <a16:creationId xmlns:a16="http://schemas.microsoft.com/office/drawing/2014/main" id="{BD7E3DA7-628E-9F9A-406B-3E6BE82079F6}"/>
                </a:ext>
              </a:extLst>
            </p:cNvPr>
            <p:cNvSpPr txBox="1"/>
            <p:nvPr/>
          </p:nvSpPr>
          <p:spPr>
            <a:xfrm>
              <a:off x="5503114" y="2595798"/>
              <a:ext cx="505267" cy="384721"/>
            </a:xfrm>
            <a:prstGeom prst="rect">
              <a:avLst/>
            </a:prstGeom>
            <a:noFill/>
          </p:spPr>
          <p:txBody>
            <a:bodyPr wrap="none" rtlCol="0">
              <a:spAutoFit/>
            </a:bodyPr>
            <a:lstStyle/>
            <a:p>
              <a:r>
                <a:rPr lang="en-US" sz="1900" b="1" dirty="0">
                  <a:solidFill>
                    <a:schemeClr val="bg1"/>
                  </a:solidFill>
                  <a:latin typeface="BentonSansCondensed Medium" panose="02000606020000020004" pitchFamily="2" charset="0"/>
                </a:rPr>
                <a:t>MP</a:t>
              </a:r>
            </a:p>
          </p:txBody>
        </p:sp>
        <p:sp>
          <p:nvSpPr>
            <p:cNvPr id="47" name="TextBox 46">
              <a:extLst>
                <a:ext uri="{FF2B5EF4-FFF2-40B4-BE49-F238E27FC236}">
                  <a16:creationId xmlns:a16="http://schemas.microsoft.com/office/drawing/2014/main" id="{5170CA60-54F2-BDB5-6773-ED4311B812EB}"/>
                </a:ext>
              </a:extLst>
            </p:cNvPr>
            <p:cNvSpPr txBox="1"/>
            <p:nvPr/>
          </p:nvSpPr>
          <p:spPr>
            <a:xfrm>
              <a:off x="7759908" y="2595798"/>
              <a:ext cx="486030" cy="384721"/>
            </a:xfrm>
            <a:prstGeom prst="rect">
              <a:avLst/>
            </a:prstGeom>
            <a:noFill/>
          </p:spPr>
          <p:txBody>
            <a:bodyPr wrap="none" rtlCol="0">
              <a:spAutoFit/>
            </a:bodyPr>
            <a:lstStyle/>
            <a:p>
              <a:r>
                <a:rPr lang="en-US" sz="1900" b="1" dirty="0">
                  <a:solidFill>
                    <a:schemeClr val="bg1"/>
                  </a:solidFill>
                  <a:latin typeface="BentonSansCondensed Medium" panose="02000606020000020004" pitchFamily="2" charset="0"/>
                </a:rPr>
                <a:t>NC</a:t>
              </a:r>
            </a:p>
          </p:txBody>
        </p:sp>
        <p:sp>
          <p:nvSpPr>
            <p:cNvPr id="48" name="TextBox 47">
              <a:extLst>
                <a:ext uri="{FF2B5EF4-FFF2-40B4-BE49-F238E27FC236}">
                  <a16:creationId xmlns:a16="http://schemas.microsoft.com/office/drawing/2014/main" id="{325F183B-5A51-19C6-E4A0-AE29D1C1BB5F}"/>
                </a:ext>
              </a:extLst>
            </p:cNvPr>
            <p:cNvSpPr txBox="1"/>
            <p:nvPr/>
          </p:nvSpPr>
          <p:spPr>
            <a:xfrm>
              <a:off x="10635126" y="2595798"/>
              <a:ext cx="396262" cy="384721"/>
            </a:xfrm>
            <a:prstGeom prst="rect">
              <a:avLst/>
            </a:prstGeom>
            <a:noFill/>
          </p:spPr>
          <p:txBody>
            <a:bodyPr wrap="none" rtlCol="0">
              <a:spAutoFit/>
            </a:bodyPr>
            <a:lstStyle/>
            <a:p>
              <a:r>
                <a:rPr lang="en-US" sz="1900" b="1" dirty="0">
                  <a:solidFill>
                    <a:schemeClr val="bg1"/>
                  </a:solidFill>
                  <a:latin typeface="BentonSansCondensed Medium" panose="02000606020000020004" pitchFamily="2" charset="0"/>
                </a:rPr>
                <a:t>IC</a:t>
              </a:r>
            </a:p>
          </p:txBody>
        </p:sp>
        <p:sp>
          <p:nvSpPr>
            <p:cNvPr id="49" name="TextBox 48">
              <a:extLst>
                <a:ext uri="{FF2B5EF4-FFF2-40B4-BE49-F238E27FC236}">
                  <a16:creationId xmlns:a16="http://schemas.microsoft.com/office/drawing/2014/main" id="{824179A7-3759-30AE-6ECC-51C79EE94E83}"/>
                </a:ext>
              </a:extLst>
            </p:cNvPr>
            <p:cNvSpPr txBox="1"/>
            <p:nvPr/>
          </p:nvSpPr>
          <p:spPr>
            <a:xfrm>
              <a:off x="11590860" y="2599675"/>
              <a:ext cx="561372" cy="384721"/>
            </a:xfrm>
            <a:prstGeom prst="rect">
              <a:avLst/>
            </a:prstGeom>
            <a:noFill/>
          </p:spPr>
          <p:txBody>
            <a:bodyPr wrap="none" rtlCol="0">
              <a:spAutoFit/>
            </a:bodyPr>
            <a:lstStyle/>
            <a:p>
              <a:r>
                <a:rPr lang="en-US" sz="1900" b="1" dirty="0">
                  <a:solidFill>
                    <a:schemeClr val="bg1"/>
                  </a:solidFill>
                  <a:latin typeface="BentonSansCondensed Medium" panose="02000606020000020004" pitchFamily="2" charset="0"/>
                </a:rPr>
                <a:t>WM</a:t>
              </a:r>
            </a:p>
          </p:txBody>
        </p:sp>
        <p:sp>
          <p:nvSpPr>
            <p:cNvPr id="51" name="TextBox 50">
              <a:extLst>
                <a:ext uri="{FF2B5EF4-FFF2-40B4-BE49-F238E27FC236}">
                  <a16:creationId xmlns:a16="http://schemas.microsoft.com/office/drawing/2014/main" id="{B610C015-160E-419F-4EAC-8248255A0214}"/>
                </a:ext>
              </a:extLst>
            </p:cNvPr>
            <p:cNvSpPr txBox="1"/>
            <p:nvPr/>
          </p:nvSpPr>
          <p:spPr>
            <a:xfrm>
              <a:off x="4619961" y="1862162"/>
              <a:ext cx="2735044" cy="400110"/>
            </a:xfrm>
            <a:prstGeom prst="rect">
              <a:avLst/>
            </a:prstGeom>
            <a:noFill/>
          </p:spPr>
          <p:txBody>
            <a:bodyPr wrap="none" rtlCol="0">
              <a:spAutoFit/>
            </a:bodyPr>
            <a:lstStyle/>
            <a:p>
              <a:r>
                <a:rPr lang="en-US" sz="2000" dirty="0">
                  <a:solidFill>
                    <a:schemeClr val="tx1"/>
                  </a:solidFill>
                  <a:latin typeface="BentonSansCondensed Medium" panose="02000606020000020004" pitchFamily="2" charset="0"/>
                </a:rPr>
                <a:t>BraTS-Path Training Set</a:t>
              </a:r>
            </a:p>
          </p:txBody>
        </p:sp>
      </p:grpSp>
      <p:grpSp>
        <p:nvGrpSpPr>
          <p:cNvPr id="96" name="Group 95">
            <a:extLst>
              <a:ext uri="{FF2B5EF4-FFF2-40B4-BE49-F238E27FC236}">
                <a16:creationId xmlns:a16="http://schemas.microsoft.com/office/drawing/2014/main" id="{37964E43-E2BB-4500-4406-267CB6B60959}"/>
              </a:ext>
            </a:extLst>
          </p:cNvPr>
          <p:cNvGrpSpPr/>
          <p:nvPr/>
        </p:nvGrpSpPr>
        <p:grpSpPr>
          <a:xfrm>
            <a:off x="1677281" y="3124199"/>
            <a:ext cx="8837438" cy="1150846"/>
            <a:chOff x="1677281" y="3124199"/>
            <a:chExt cx="8837438" cy="1150846"/>
          </a:xfrm>
        </p:grpSpPr>
        <p:cxnSp>
          <p:nvCxnSpPr>
            <p:cNvPr id="83" name="Straight Arrow Connector 82">
              <a:extLst>
                <a:ext uri="{FF2B5EF4-FFF2-40B4-BE49-F238E27FC236}">
                  <a16:creationId xmlns:a16="http://schemas.microsoft.com/office/drawing/2014/main" id="{D053757F-4AF4-550D-8097-92BE77A24E08}"/>
                </a:ext>
              </a:extLst>
            </p:cNvPr>
            <p:cNvCxnSpPr>
              <a:stCxn id="43" idx="3"/>
              <a:endCxn id="34" idx="1"/>
            </p:cNvCxnSpPr>
            <p:nvPr/>
          </p:nvCxnSpPr>
          <p:spPr>
            <a:xfrm flipH="1">
              <a:off x="1677281" y="3124199"/>
              <a:ext cx="4418719" cy="11508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A457C021-CB70-D49A-C72C-FED1179ED078}"/>
                </a:ext>
              </a:extLst>
            </p:cNvPr>
            <p:cNvCxnSpPr>
              <a:cxnSpLocks/>
              <a:stCxn id="43" idx="3"/>
              <a:endCxn id="35" idx="1"/>
            </p:cNvCxnSpPr>
            <p:nvPr/>
          </p:nvCxnSpPr>
          <p:spPr>
            <a:xfrm flipH="1">
              <a:off x="3886641" y="3124199"/>
              <a:ext cx="2209359" cy="11508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59C6E866-A1B3-8AA6-DE3A-2BA8C0A12ED1}"/>
                </a:ext>
              </a:extLst>
            </p:cNvPr>
            <p:cNvCxnSpPr>
              <a:cxnSpLocks/>
              <a:stCxn id="43" idx="3"/>
              <a:endCxn id="38" idx="1"/>
            </p:cNvCxnSpPr>
            <p:nvPr/>
          </p:nvCxnSpPr>
          <p:spPr>
            <a:xfrm>
              <a:off x="6096000" y="3124199"/>
              <a:ext cx="2" cy="11508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DD0BCFF2-3ED1-10EE-75B5-558DF2F01ABE}"/>
                </a:ext>
              </a:extLst>
            </p:cNvPr>
            <p:cNvCxnSpPr>
              <a:cxnSpLocks/>
              <a:stCxn id="43" idx="3"/>
              <a:endCxn id="37" idx="1"/>
            </p:cNvCxnSpPr>
            <p:nvPr/>
          </p:nvCxnSpPr>
          <p:spPr>
            <a:xfrm>
              <a:off x="6096000" y="3124199"/>
              <a:ext cx="2209361" cy="11508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241E0B1E-F477-2433-F2F6-029B27F7F186}"/>
                </a:ext>
              </a:extLst>
            </p:cNvPr>
            <p:cNvCxnSpPr>
              <a:cxnSpLocks/>
              <a:stCxn id="43" idx="3"/>
              <a:endCxn id="36" idx="1"/>
            </p:cNvCxnSpPr>
            <p:nvPr/>
          </p:nvCxnSpPr>
          <p:spPr>
            <a:xfrm>
              <a:off x="6096000" y="3124199"/>
              <a:ext cx="4418719" cy="11508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41109774-5696-37CE-19E2-1FB54197BBFD}"/>
              </a:ext>
            </a:extLst>
          </p:cNvPr>
          <p:cNvSpPr txBox="1"/>
          <p:nvPr/>
        </p:nvSpPr>
        <p:spPr>
          <a:xfrm>
            <a:off x="3886640" y="578855"/>
            <a:ext cx="4661854" cy="707886"/>
          </a:xfrm>
          <a:prstGeom prst="rect">
            <a:avLst/>
          </a:prstGeom>
          <a:noFill/>
        </p:spPr>
        <p:txBody>
          <a:bodyPr wrap="none" rtlCol="0">
            <a:spAutoFit/>
          </a:bodyPr>
          <a:lstStyle/>
          <a:p>
            <a:r>
              <a:rPr lang="en-US" sz="4000" b="1" dirty="0">
                <a:solidFill>
                  <a:srgbClr val="C4555C"/>
                </a:solidFill>
                <a:latin typeface="BentonSansCondensed Medium" panose="02000606020000020004" pitchFamily="2" charset="0"/>
              </a:rPr>
              <a:t>1. Data:</a:t>
            </a:r>
            <a:r>
              <a:rPr lang="en-US" sz="4000" b="1" dirty="0">
                <a:latin typeface="BentonSansCondensed Medium" panose="02000606020000020004" pitchFamily="2" charset="0"/>
              </a:rPr>
              <a:t> </a:t>
            </a:r>
            <a:r>
              <a:rPr lang="en-US" sz="4000" b="1" dirty="0">
                <a:solidFill>
                  <a:srgbClr val="34815F"/>
                </a:solidFill>
                <a:latin typeface="BentonSansCondensed Medium" panose="02000606020000020004" pitchFamily="2" charset="0"/>
              </a:rPr>
              <a:t>GBM Patches</a:t>
            </a:r>
          </a:p>
        </p:txBody>
      </p:sp>
      <p:sp>
        <p:nvSpPr>
          <p:cNvPr id="4" name="Slide Number Placeholder 2">
            <a:extLst>
              <a:ext uri="{FF2B5EF4-FFF2-40B4-BE49-F238E27FC236}">
                <a16:creationId xmlns:a16="http://schemas.microsoft.com/office/drawing/2014/main" id="{0A4E4973-12FE-2709-AF88-9038A6DB240B}"/>
              </a:ext>
            </a:extLst>
          </p:cNvPr>
          <p:cNvSpPr txBox="1">
            <a:spLocks/>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z="1000" smtClean="0">
                <a:solidFill>
                  <a:schemeClr val="bg1"/>
                </a:solidFill>
              </a:rPr>
              <a:pPr/>
              <a:t>3</a:t>
            </a:fld>
            <a:endParaRPr lang="en-US" sz="1000" dirty="0">
              <a:solidFill>
                <a:schemeClr val="bg1"/>
              </a:solidFill>
            </a:endParaRPr>
          </a:p>
        </p:txBody>
      </p:sp>
    </p:spTree>
    <p:extLst>
      <p:ext uri="{BB962C8B-B14F-4D97-AF65-F5344CB8AC3E}">
        <p14:creationId xmlns:p14="http://schemas.microsoft.com/office/powerpoint/2010/main" val="190659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fade">
                                      <p:cBhvr>
                                        <p:cTn id="12" dur="500"/>
                                        <p:tgtEl>
                                          <p:spTgt spid="9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5F19B9C-7A09-A91E-D4D2-DCDA86A55598}"/>
              </a:ext>
            </a:extLst>
          </p:cNvPr>
          <p:cNvSpPr txBox="1"/>
          <p:nvPr/>
        </p:nvSpPr>
        <p:spPr>
          <a:xfrm>
            <a:off x="4241967" y="552450"/>
            <a:ext cx="3708066" cy="707886"/>
          </a:xfrm>
          <a:prstGeom prst="rect">
            <a:avLst/>
          </a:prstGeom>
          <a:noFill/>
        </p:spPr>
        <p:txBody>
          <a:bodyPr wrap="none" rtlCol="0">
            <a:spAutoFit/>
          </a:bodyPr>
          <a:lstStyle/>
          <a:p>
            <a:r>
              <a:rPr lang="en-US" sz="4000" b="1" dirty="0">
                <a:solidFill>
                  <a:srgbClr val="C4555C"/>
                </a:solidFill>
                <a:latin typeface="BentonSansCondensed Medium" panose="02000606020000020004" pitchFamily="2" charset="0"/>
              </a:rPr>
              <a:t>2. Pre</a:t>
            </a:r>
            <a:r>
              <a:rPr lang="en-US" sz="4000" b="1" dirty="0">
                <a:solidFill>
                  <a:srgbClr val="32825F"/>
                </a:solidFill>
                <a:latin typeface="BentonSansCondensed Medium" panose="02000606020000020004" pitchFamily="2" charset="0"/>
              </a:rPr>
              <a:t>processing</a:t>
            </a:r>
          </a:p>
        </p:txBody>
      </p:sp>
      <p:graphicFrame>
        <p:nvGraphicFramePr>
          <p:cNvPr id="10" name="Table 9">
            <a:extLst>
              <a:ext uri="{FF2B5EF4-FFF2-40B4-BE49-F238E27FC236}">
                <a16:creationId xmlns:a16="http://schemas.microsoft.com/office/drawing/2014/main" id="{5290A58E-1A1B-293C-766A-3E07C85C34AE}"/>
              </a:ext>
            </a:extLst>
          </p:cNvPr>
          <p:cNvGraphicFramePr>
            <a:graphicFrameLocks noGrp="1"/>
          </p:cNvGraphicFramePr>
          <p:nvPr>
            <p:extLst>
              <p:ext uri="{D42A27DB-BD31-4B8C-83A1-F6EECF244321}">
                <p14:modId xmlns:p14="http://schemas.microsoft.com/office/powerpoint/2010/main" val="2640457882"/>
              </p:ext>
            </p:extLst>
          </p:nvPr>
        </p:nvGraphicFramePr>
        <p:xfrm>
          <a:off x="401719" y="1767415"/>
          <a:ext cx="2966960" cy="4340366"/>
        </p:xfrm>
        <a:graphic>
          <a:graphicData uri="http://schemas.openxmlformats.org/drawingml/2006/table">
            <a:tbl>
              <a:tblPr firstRow="1" bandRow="1"/>
              <a:tblGrid>
                <a:gridCol w="2966960">
                  <a:extLst>
                    <a:ext uri="{9D8B030D-6E8A-4147-A177-3AD203B41FA5}">
                      <a16:colId xmlns:a16="http://schemas.microsoft.com/office/drawing/2014/main" val="3381106930"/>
                    </a:ext>
                  </a:extLst>
                </a:gridCol>
              </a:tblGrid>
              <a:tr h="445419">
                <a:tc>
                  <a:txBody>
                    <a:bodyPr/>
                    <a:lstStyle/>
                    <a:p>
                      <a:pPr algn="ctr"/>
                      <a:r>
                        <a:rPr lang="en-US" sz="2400" dirty="0">
                          <a:latin typeface="BentonSansCondensed Medium" panose="02000606020000020004" pitchFamily="2" charset="0"/>
                        </a:rPr>
                        <a:t>Deconvolution</a:t>
                      </a:r>
                    </a:p>
                  </a:txBody>
                  <a:tcPr/>
                </a:tc>
                <a:extLst>
                  <a:ext uri="{0D108BD9-81ED-4DB2-BD59-A6C34878D82A}">
                    <a16:rowId xmlns:a16="http://schemas.microsoft.com/office/drawing/2014/main" val="2428498154"/>
                  </a:ext>
                </a:extLst>
              </a:tr>
              <a:tr h="3883166">
                <a:tc>
                  <a:txBody>
                    <a:bodyPr/>
                    <a:lstStyle/>
                    <a:p>
                      <a:pPr marL="0" indent="0">
                        <a:lnSpc>
                          <a:spcPct val="200000"/>
                        </a:lnSpc>
                        <a:buFont typeface="Arial" panose="020B0604020202020204" pitchFamily="34" charset="0"/>
                        <a:buNone/>
                      </a:pPr>
                      <a:endParaRPr lang="en-US" sz="1900" dirty="0">
                        <a:latin typeface="BentonSansCondensed Medium" panose="02000606020000020004" pitchFamily="2" charset="0"/>
                      </a:endParaRPr>
                    </a:p>
                  </a:txBody>
                  <a:tcPr/>
                </a:tc>
                <a:extLst>
                  <a:ext uri="{0D108BD9-81ED-4DB2-BD59-A6C34878D82A}">
                    <a16:rowId xmlns:a16="http://schemas.microsoft.com/office/drawing/2014/main" val="1724556361"/>
                  </a:ext>
                </a:extLst>
              </a:tr>
            </a:tbl>
          </a:graphicData>
        </a:graphic>
      </p:graphicFrame>
      <p:graphicFrame>
        <p:nvGraphicFramePr>
          <p:cNvPr id="11" name="Table 10">
            <a:extLst>
              <a:ext uri="{FF2B5EF4-FFF2-40B4-BE49-F238E27FC236}">
                <a16:creationId xmlns:a16="http://schemas.microsoft.com/office/drawing/2014/main" id="{C13F3C76-6564-E03A-A28B-DC103AAA9C62}"/>
              </a:ext>
            </a:extLst>
          </p:cNvPr>
          <p:cNvGraphicFramePr>
            <a:graphicFrameLocks noGrp="1"/>
          </p:cNvGraphicFramePr>
          <p:nvPr>
            <p:extLst>
              <p:ext uri="{D42A27DB-BD31-4B8C-83A1-F6EECF244321}">
                <p14:modId xmlns:p14="http://schemas.microsoft.com/office/powerpoint/2010/main" val="3368686191"/>
              </p:ext>
            </p:extLst>
          </p:nvPr>
        </p:nvGraphicFramePr>
        <p:xfrm>
          <a:off x="3956249" y="1767415"/>
          <a:ext cx="3584408" cy="4340366"/>
        </p:xfrm>
        <a:graphic>
          <a:graphicData uri="http://schemas.openxmlformats.org/drawingml/2006/table">
            <a:tbl>
              <a:tblPr firstRow="1" bandRow="1"/>
              <a:tblGrid>
                <a:gridCol w="3584408">
                  <a:extLst>
                    <a:ext uri="{9D8B030D-6E8A-4147-A177-3AD203B41FA5}">
                      <a16:colId xmlns:a16="http://schemas.microsoft.com/office/drawing/2014/main" val="3381106930"/>
                    </a:ext>
                  </a:extLst>
                </a:gridCol>
              </a:tblGrid>
              <a:tr h="445419">
                <a:tc>
                  <a:txBody>
                    <a:bodyPr/>
                    <a:lstStyle/>
                    <a:p>
                      <a:pPr algn="ctr"/>
                      <a:r>
                        <a:rPr lang="en-US" sz="2400" dirty="0">
                          <a:latin typeface="BentonSansCondensed Medium" panose="02000606020000020004" pitchFamily="2" charset="0"/>
                        </a:rPr>
                        <a:t>Augmentation</a:t>
                      </a:r>
                    </a:p>
                  </a:txBody>
                  <a:tcPr/>
                </a:tc>
                <a:extLst>
                  <a:ext uri="{0D108BD9-81ED-4DB2-BD59-A6C34878D82A}">
                    <a16:rowId xmlns:a16="http://schemas.microsoft.com/office/drawing/2014/main" val="2428498154"/>
                  </a:ext>
                </a:extLst>
              </a:tr>
              <a:tr h="3883166">
                <a:tc>
                  <a:txBody>
                    <a:bodyPr/>
                    <a:lstStyle/>
                    <a:p>
                      <a:endParaRPr lang="en-US" dirty="0"/>
                    </a:p>
                  </a:txBody>
                  <a:tcPr/>
                </a:tc>
                <a:extLst>
                  <a:ext uri="{0D108BD9-81ED-4DB2-BD59-A6C34878D82A}">
                    <a16:rowId xmlns:a16="http://schemas.microsoft.com/office/drawing/2014/main" val="1724556361"/>
                  </a:ext>
                </a:extLst>
              </a:tr>
            </a:tbl>
          </a:graphicData>
        </a:graphic>
      </p:graphicFrame>
      <p:graphicFrame>
        <p:nvGraphicFramePr>
          <p:cNvPr id="12" name="Table 11">
            <a:extLst>
              <a:ext uri="{FF2B5EF4-FFF2-40B4-BE49-F238E27FC236}">
                <a16:creationId xmlns:a16="http://schemas.microsoft.com/office/drawing/2014/main" id="{7C5F3632-9714-0EF1-14E9-35622F42F324}"/>
              </a:ext>
            </a:extLst>
          </p:cNvPr>
          <p:cNvGraphicFramePr>
            <a:graphicFrameLocks noGrp="1"/>
          </p:cNvGraphicFramePr>
          <p:nvPr>
            <p:extLst>
              <p:ext uri="{D42A27DB-BD31-4B8C-83A1-F6EECF244321}">
                <p14:modId xmlns:p14="http://schemas.microsoft.com/office/powerpoint/2010/main" val="1171517897"/>
              </p:ext>
            </p:extLst>
          </p:nvPr>
        </p:nvGraphicFramePr>
        <p:xfrm>
          <a:off x="8128227" y="1767415"/>
          <a:ext cx="3584408" cy="4340366"/>
        </p:xfrm>
        <a:graphic>
          <a:graphicData uri="http://schemas.openxmlformats.org/drawingml/2006/table">
            <a:tbl>
              <a:tblPr firstRow="1" bandRow="1"/>
              <a:tblGrid>
                <a:gridCol w="3584408">
                  <a:extLst>
                    <a:ext uri="{9D8B030D-6E8A-4147-A177-3AD203B41FA5}">
                      <a16:colId xmlns:a16="http://schemas.microsoft.com/office/drawing/2014/main" val="3381106930"/>
                    </a:ext>
                  </a:extLst>
                </a:gridCol>
              </a:tblGrid>
              <a:tr h="445419">
                <a:tc>
                  <a:txBody>
                    <a:bodyPr/>
                    <a:lstStyle/>
                    <a:p>
                      <a:pPr algn="ctr"/>
                      <a:r>
                        <a:rPr lang="en-US" sz="2400" dirty="0">
                          <a:latin typeface="BentonSansCondensed Medium" panose="02000606020000020004" pitchFamily="2" charset="0"/>
                        </a:rPr>
                        <a:t>Scaling</a:t>
                      </a:r>
                    </a:p>
                  </a:txBody>
                  <a:tcPr/>
                </a:tc>
                <a:extLst>
                  <a:ext uri="{0D108BD9-81ED-4DB2-BD59-A6C34878D82A}">
                    <a16:rowId xmlns:a16="http://schemas.microsoft.com/office/drawing/2014/main" val="2428498154"/>
                  </a:ext>
                </a:extLst>
              </a:tr>
              <a:tr h="3883166">
                <a:tc>
                  <a:txBody>
                    <a:bodyPr/>
                    <a:lstStyle/>
                    <a:p>
                      <a:endParaRPr lang="en-US" dirty="0"/>
                    </a:p>
                  </a:txBody>
                  <a:tcPr/>
                </a:tc>
                <a:extLst>
                  <a:ext uri="{0D108BD9-81ED-4DB2-BD59-A6C34878D82A}">
                    <a16:rowId xmlns:a16="http://schemas.microsoft.com/office/drawing/2014/main" val="1724556361"/>
                  </a:ext>
                </a:extLst>
              </a:tr>
            </a:tbl>
          </a:graphicData>
        </a:graphic>
      </p:graphicFrame>
      <p:grpSp>
        <p:nvGrpSpPr>
          <p:cNvPr id="63" name="Group 62">
            <a:extLst>
              <a:ext uri="{FF2B5EF4-FFF2-40B4-BE49-F238E27FC236}">
                <a16:creationId xmlns:a16="http://schemas.microsoft.com/office/drawing/2014/main" id="{1B0D6596-8FF5-A24D-0B6B-1C041F8DAA32}"/>
              </a:ext>
            </a:extLst>
          </p:cNvPr>
          <p:cNvGrpSpPr/>
          <p:nvPr/>
        </p:nvGrpSpPr>
        <p:grpSpPr>
          <a:xfrm>
            <a:off x="1070690" y="4246881"/>
            <a:ext cx="1649503" cy="1636634"/>
            <a:chOff x="779068" y="4499132"/>
            <a:chExt cx="1649503" cy="1636634"/>
          </a:xfrm>
        </p:grpSpPr>
        <p:sp>
          <p:nvSpPr>
            <p:cNvPr id="62" name="Flowchart: Process 61">
              <a:extLst>
                <a:ext uri="{FF2B5EF4-FFF2-40B4-BE49-F238E27FC236}">
                  <a16:creationId xmlns:a16="http://schemas.microsoft.com/office/drawing/2014/main" id="{B368B704-A9A9-986C-3044-F22DA8462AEA}"/>
                </a:ext>
              </a:extLst>
            </p:cNvPr>
            <p:cNvSpPr/>
            <p:nvPr/>
          </p:nvSpPr>
          <p:spPr>
            <a:xfrm>
              <a:off x="1096737" y="4499132"/>
              <a:ext cx="1331834" cy="1331834"/>
            </a:xfrm>
            <a:prstGeom prst="flowChartProcess">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Process 60">
              <a:extLst>
                <a:ext uri="{FF2B5EF4-FFF2-40B4-BE49-F238E27FC236}">
                  <a16:creationId xmlns:a16="http://schemas.microsoft.com/office/drawing/2014/main" id="{A9FB4950-575B-DF42-9F1C-5D04610D738E}"/>
                </a:ext>
              </a:extLst>
            </p:cNvPr>
            <p:cNvSpPr/>
            <p:nvPr/>
          </p:nvSpPr>
          <p:spPr>
            <a:xfrm>
              <a:off x="959762" y="4626788"/>
              <a:ext cx="1331834" cy="1331834"/>
            </a:xfrm>
            <a:prstGeom prst="flowChartProcess">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Process 59">
              <a:extLst>
                <a:ext uri="{FF2B5EF4-FFF2-40B4-BE49-F238E27FC236}">
                  <a16:creationId xmlns:a16="http://schemas.microsoft.com/office/drawing/2014/main" id="{016503DF-1AD9-0E6C-3BD7-B63D320FF3DC}"/>
                </a:ext>
              </a:extLst>
            </p:cNvPr>
            <p:cNvSpPr/>
            <p:nvPr/>
          </p:nvSpPr>
          <p:spPr>
            <a:xfrm>
              <a:off x="779068" y="4803932"/>
              <a:ext cx="1331834" cy="1331834"/>
            </a:xfrm>
            <a:prstGeom prst="flowChartProcess">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5" name="Picture 64" descr="A close-up of a microscope&#10;&#10;Description automatically generated">
            <a:extLst>
              <a:ext uri="{FF2B5EF4-FFF2-40B4-BE49-F238E27FC236}">
                <a16:creationId xmlns:a16="http://schemas.microsoft.com/office/drawing/2014/main" id="{10272816-7701-05D2-9B0A-1706EA1D995D}"/>
              </a:ext>
            </a:extLst>
          </p:cNvPr>
          <p:cNvPicPr>
            <a:picLocks noChangeAspect="1"/>
          </p:cNvPicPr>
          <p:nvPr/>
        </p:nvPicPr>
        <p:blipFill>
          <a:blip r:embed="rId3"/>
          <a:stretch>
            <a:fillRect/>
          </a:stretch>
        </p:blipFill>
        <p:spPr>
          <a:xfrm>
            <a:off x="1221743" y="2453049"/>
            <a:ext cx="1326911" cy="1331834"/>
          </a:xfrm>
          <a:prstGeom prst="rect">
            <a:avLst/>
          </a:prstGeom>
        </p:spPr>
      </p:pic>
      <p:grpSp>
        <p:nvGrpSpPr>
          <p:cNvPr id="3" name="Group 2">
            <a:extLst>
              <a:ext uri="{FF2B5EF4-FFF2-40B4-BE49-F238E27FC236}">
                <a16:creationId xmlns:a16="http://schemas.microsoft.com/office/drawing/2014/main" id="{CA87D36A-B557-A202-FDF0-7309E526B209}"/>
              </a:ext>
            </a:extLst>
          </p:cNvPr>
          <p:cNvGrpSpPr/>
          <p:nvPr/>
        </p:nvGrpSpPr>
        <p:grpSpPr>
          <a:xfrm>
            <a:off x="4064154" y="2278086"/>
            <a:ext cx="3306631" cy="3676550"/>
            <a:chOff x="4064154" y="2278086"/>
            <a:chExt cx="3306631" cy="3676550"/>
          </a:xfrm>
        </p:grpSpPr>
        <p:grpSp>
          <p:nvGrpSpPr>
            <p:cNvPr id="40" name="Group 39">
              <a:extLst>
                <a:ext uri="{FF2B5EF4-FFF2-40B4-BE49-F238E27FC236}">
                  <a16:creationId xmlns:a16="http://schemas.microsoft.com/office/drawing/2014/main" id="{9C332D74-B6EC-2F41-2917-48BA6CA27981}"/>
                </a:ext>
              </a:extLst>
            </p:cNvPr>
            <p:cNvGrpSpPr/>
            <p:nvPr/>
          </p:nvGrpSpPr>
          <p:grpSpPr>
            <a:xfrm>
              <a:off x="4556715" y="3430467"/>
              <a:ext cx="1878954" cy="2282288"/>
              <a:chOff x="4557111" y="3271918"/>
              <a:chExt cx="1878954" cy="2282288"/>
            </a:xfrm>
          </p:grpSpPr>
          <p:cxnSp>
            <p:nvCxnSpPr>
              <p:cNvPr id="52" name="Straight Arrow Connector 51">
                <a:extLst>
                  <a:ext uri="{FF2B5EF4-FFF2-40B4-BE49-F238E27FC236}">
                    <a16:creationId xmlns:a16="http://schemas.microsoft.com/office/drawing/2014/main" id="{E9B345D2-BBF0-CE88-D7D0-6F6B215A543B}"/>
                  </a:ext>
                </a:extLst>
              </p:cNvPr>
              <p:cNvCxnSpPr>
                <a:cxnSpLocks/>
              </p:cNvCxnSpPr>
              <p:nvPr/>
            </p:nvCxnSpPr>
            <p:spPr>
              <a:xfrm>
                <a:off x="4557111" y="3486972"/>
                <a:ext cx="7309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955307A-3160-A69D-3950-8FFA6FA8E62C}"/>
                  </a:ext>
                </a:extLst>
              </p:cNvPr>
              <p:cNvCxnSpPr>
                <a:cxnSpLocks/>
              </p:cNvCxnSpPr>
              <p:nvPr/>
            </p:nvCxnSpPr>
            <p:spPr>
              <a:xfrm>
                <a:off x="4557111" y="4167734"/>
                <a:ext cx="18789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1539A4B-9EE4-38B2-40DB-2816630BFD72}"/>
                  </a:ext>
                </a:extLst>
              </p:cNvPr>
              <p:cNvCxnSpPr>
                <a:cxnSpLocks/>
              </p:cNvCxnSpPr>
              <p:nvPr/>
            </p:nvCxnSpPr>
            <p:spPr>
              <a:xfrm>
                <a:off x="4557111" y="4803315"/>
                <a:ext cx="86814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F5C25FD-3AC9-EE6C-5AC9-BC856DF3D86A}"/>
                  </a:ext>
                </a:extLst>
              </p:cNvPr>
              <p:cNvCxnSpPr>
                <a:cxnSpLocks/>
              </p:cNvCxnSpPr>
              <p:nvPr/>
            </p:nvCxnSpPr>
            <p:spPr>
              <a:xfrm>
                <a:off x="4557111" y="3271918"/>
                <a:ext cx="0" cy="22822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5D1470D-E5C5-8CEE-9DF9-664DA4966E4C}"/>
                  </a:ext>
                </a:extLst>
              </p:cNvPr>
              <p:cNvCxnSpPr>
                <a:cxnSpLocks/>
              </p:cNvCxnSpPr>
              <p:nvPr/>
            </p:nvCxnSpPr>
            <p:spPr>
              <a:xfrm>
                <a:off x="4557111" y="5554206"/>
                <a:ext cx="187895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1" name="Picture 40" descr="A close-up of a pink and white cell&#10;&#10;Description automatically generated">
              <a:extLst>
                <a:ext uri="{FF2B5EF4-FFF2-40B4-BE49-F238E27FC236}">
                  <a16:creationId xmlns:a16="http://schemas.microsoft.com/office/drawing/2014/main" id="{76E81494-3C5E-9E59-51AF-5ED5AD775C91}"/>
                </a:ext>
              </a:extLst>
            </p:cNvPr>
            <p:cNvPicPr>
              <a:picLocks noChangeAspect="1"/>
            </p:cNvPicPr>
            <p:nvPr/>
          </p:nvPicPr>
          <p:blipFill>
            <a:blip r:embed="rId4"/>
            <a:stretch>
              <a:fillRect/>
            </a:stretch>
          </p:blipFill>
          <p:spPr>
            <a:xfrm>
              <a:off x="4089157" y="2495350"/>
              <a:ext cx="935117" cy="935117"/>
            </a:xfrm>
            <a:prstGeom prst="rect">
              <a:avLst/>
            </a:prstGeom>
          </p:spPr>
        </p:pic>
        <p:pic>
          <p:nvPicPr>
            <p:cNvPr id="43" name="Picture 42" descr="A close-up of a pink and white cell&#10;&#10;Description automatically generated">
              <a:extLst>
                <a:ext uri="{FF2B5EF4-FFF2-40B4-BE49-F238E27FC236}">
                  <a16:creationId xmlns:a16="http://schemas.microsoft.com/office/drawing/2014/main" id="{5CBDEF00-B891-B872-B682-A8DA39E1ACB8}"/>
                </a:ext>
              </a:extLst>
            </p:cNvPr>
            <p:cNvPicPr>
              <a:picLocks noChangeAspect="1"/>
            </p:cNvPicPr>
            <p:nvPr/>
          </p:nvPicPr>
          <p:blipFill>
            <a:blip r:embed="rId4"/>
            <a:stretch>
              <a:fillRect/>
            </a:stretch>
          </p:blipFill>
          <p:spPr>
            <a:xfrm flipH="1">
              <a:off x="5424863" y="4551960"/>
              <a:ext cx="935114" cy="935117"/>
            </a:xfrm>
            <a:prstGeom prst="rect">
              <a:avLst/>
            </a:prstGeom>
          </p:spPr>
        </p:pic>
        <p:pic>
          <p:nvPicPr>
            <p:cNvPr id="44" name="Picture 43" descr="A close-up of a pink and white cell&#10;&#10;Description automatically generated">
              <a:extLst>
                <a:ext uri="{FF2B5EF4-FFF2-40B4-BE49-F238E27FC236}">
                  <a16:creationId xmlns:a16="http://schemas.microsoft.com/office/drawing/2014/main" id="{A964789B-F691-1D63-93E2-0FA6FE236B48}"/>
                </a:ext>
              </a:extLst>
            </p:cNvPr>
            <p:cNvPicPr>
              <a:picLocks noChangeAspect="1"/>
            </p:cNvPicPr>
            <p:nvPr/>
          </p:nvPicPr>
          <p:blipFill>
            <a:blip r:embed="rId5">
              <a:extLst>
                <a:ext uri="{BEBA8EAE-BF5A-486C-A8C5-ECC9F3942E4B}">
                  <a14:imgProps xmlns:a14="http://schemas.microsoft.com/office/drawing/2010/main">
                    <a14:imgLayer r:embed="rId6">
                      <a14:imgEffect>
                        <a14:saturation sat="300000"/>
                      </a14:imgEffect>
                    </a14:imgLayer>
                  </a14:imgProps>
                </a:ext>
              </a:extLst>
            </a:blip>
            <a:stretch>
              <a:fillRect/>
            </a:stretch>
          </p:blipFill>
          <p:spPr>
            <a:xfrm>
              <a:off x="6435668" y="5019519"/>
              <a:ext cx="935117" cy="935117"/>
            </a:xfrm>
            <a:prstGeom prst="rect">
              <a:avLst/>
            </a:prstGeom>
          </p:spPr>
        </p:pic>
        <p:grpSp>
          <p:nvGrpSpPr>
            <p:cNvPr id="2" name="Group 1">
              <a:extLst>
                <a:ext uri="{FF2B5EF4-FFF2-40B4-BE49-F238E27FC236}">
                  <a16:creationId xmlns:a16="http://schemas.microsoft.com/office/drawing/2014/main" id="{EEF71A55-1238-1EEC-8775-899DBC70F0EC}"/>
                </a:ext>
              </a:extLst>
            </p:cNvPr>
            <p:cNvGrpSpPr/>
            <p:nvPr/>
          </p:nvGrpSpPr>
          <p:grpSpPr>
            <a:xfrm>
              <a:off x="4516789" y="3175876"/>
              <a:ext cx="1712343" cy="939290"/>
              <a:chOff x="4516789" y="3175876"/>
              <a:chExt cx="1712343" cy="939290"/>
            </a:xfrm>
          </p:grpSpPr>
          <p:pic>
            <p:nvPicPr>
              <p:cNvPr id="42" name="Picture 41">
                <a:extLst>
                  <a:ext uri="{FF2B5EF4-FFF2-40B4-BE49-F238E27FC236}">
                    <a16:creationId xmlns:a16="http://schemas.microsoft.com/office/drawing/2014/main" id="{29D4AB93-C5B6-15BD-E4AC-F23BC4926408}"/>
                  </a:ext>
                </a:extLst>
              </p:cNvPr>
              <p:cNvPicPr>
                <a:picLocks noChangeAspect="1"/>
              </p:cNvPicPr>
              <p:nvPr/>
            </p:nvPicPr>
            <p:blipFill>
              <a:blip r:embed="rId7"/>
              <a:stretch>
                <a:fillRect/>
              </a:stretch>
            </p:blipFill>
            <p:spPr>
              <a:xfrm>
                <a:off x="5294015" y="3175876"/>
                <a:ext cx="935117" cy="939290"/>
              </a:xfrm>
              <a:prstGeom prst="rect">
                <a:avLst/>
              </a:prstGeom>
            </p:spPr>
          </p:pic>
          <p:sp>
            <p:nvSpPr>
              <p:cNvPr id="46" name="TextBox 45">
                <a:extLst>
                  <a:ext uri="{FF2B5EF4-FFF2-40B4-BE49-F238E27FC236}">
                    <a16:creationId xmlns:a16="http://schemas.microsoft.com/office/drawing/2014/main" id="{B67EA494-E712-4854-B21B-37B4A6C2AD71}"/>
                  </a:ext>
                </a:extLst>
              </p:cNvPr>
              <p:cNvSpPr txBox="1"/>
              <p:nvPr/>
            </p:nvSpPr>
            <p:spPr>
              <a:xfrm>
                <a:off x="4516789" y="3434457"/>
                <a:ext cx="644728" cy="230832"/>
              </a:xfrm>
              <a:prstGeom prst="rect">
                <a:avLst/>
              </a:prstGeom>
              <a:noFill/>
            </p:spPr>
            <p:txBody>
              <a:bodyPr wrap="none" rtlCol="0">
                <a:spAutoFit/>
              </a:bodyPr>
              <a:lstStyle/>
              <a:p>
                <a:r>
                  <a:rPr lang="en-US" sz="900" dirty="0">
                    <a:latin typeface="BentonSans" panose="02000504020000020004" pitchFamily="2" charset="0"/>
                  </a:rPr>
                  <a:t>Rotation</a:t>
                </a:r>
              </a:p>
            </p:txBody>
          </p:sp>
        </p:grpSp>
        <p:pic>
          <p:nvPicPr>
            <p:cNvPr id="47" name="Picture 46" descr="A close-up of a pink and white cell&#10;&#10;Description automatically generated">
              <a:extLst>
                <a:ext uri="{FF2B5EF4-FFF2-40B4-BE49-F238E27FC236}">
                  <a16:creationId xmlns:a16="http://schemas.microsoft.com/office/drawing/2014/main" id="{53E2815C-4ED2-8AB7-0156-E07E6F19D744}"/>
                </a:ext>
              </a:extLst>
            </p:cNvPr>
            <p:cNvPicPr>
              <a:picLocks noChangeAspect="1"/>
            </p:cNvPicPr>
            <p:nvPr/>
          </p:nvPicPr>
          <p:blipFill>
            <a:blip r:embed="rId4"/>
            <a:stretch>
              <a:fillRect/>
            </a:stretch>
          </p:blipFill>
          <p:spPr>
            <a:xfrm flipV="1">
              <a:off x="6435668" y="3842523"/>
              <a:ext cx="935117" cy="935116"/>
            </a:xfrm>
            <a:prstGeom prst="rect">
              <a:avLst/>
            </a:prstGeom>
          </p:spPr>
        </p:pic>
        <p:sp>
          <p:nvSpPr>
            <p:cNvPr id="49" name="TextBox 48">
              <a:extLst>
                <a:ext uri="{FF2B5EF4-FFF2-40B4-BE49-F238E27FC236}">
                  <a16:creationId xmlns:a16="http://schemas.microsoft.com/office/drawing/2014/main" id="{723DCECF-1405-BF96-8896-2F8DB5B3C8C9}"/>
                </a:ext>
              </a:extLst>
            </p:cNvPr>
            <p:cNvSpPr txBox="1"/>
            <p:nvPr/>
          </p:nvSpPr>
          <p:spPr>
            <a:xfrm>
              <a:off x="4525297" y="4119156"/>
              <a:ext cx="793807" cy="230832"/>
            </a:xfrm>
            <a:prstGeom prst="rect">
              <a:avLst/>
            </a:prstGeom>
            <a:noFill/>
          </p:spPr>
          <p:txBody>
            <a:bodyPr wrap="none" rtlCol="0">
              <a:spAutoFit/>
            </a:bodyPr>
            <a:lstStyle/>
            <a:p>
              <a:r>
                <a:rPr lang="en-US" sz="900" dirty="0">
                  <a:latin typeface="BentonSans" panose="02000504020000020004" pitchFamily="2" charset="0"/>
                </a:rPr>
                <a:t>Vertical flip</a:t>
              </a:r>
            </a:p>
          </p:txBody>
        </p:sp>
        <p:sp>
          <p:nvSpPr>
            <p:cNvPr id="50" name="TextBox 49">
              <a:extLst>
                <a:ext uri="{FF2B5EF4-FFF2-40B4-BE49-F238E27FC236}">
                  <a16:creationId xmlns:a16="http://schemas.microsoft.com/office/drawing/2014/main" id="{0C5D6AE6-28FD-DD52-AFC1-55AFB4E80925}"/>
                </a:ext>
              </a:extLst>
            </p:cNvPr>
            <p:cNvSpPr txBox="1"/>
            <p:nvPr/>
          </p:nvSpPr>
          <p:spPr>
            <a:xfrm>
              <a:off x="4510807" y="4743808"/>
              <a:ext cx="963725" cy="230832"/>
            </a:xfrm>
            <a:prstGeom prst="rect">
              <a:avLst/>
            </a:prstGeom>
            <a:noFill/>
          </p:spPr>
          <p:txBody>
            <a:bodyPr wrap="none" rtlCol="0">
              <a:spAutoFit/>
            </a:bodyPr>
            <a:lstStyle/>
            <a:p>
              <a:r>
                <a:rPr lang="en-US" sz="900" dirty="0">
                  <a:latin typeface="BentonSans" panose="02000504020000020004" pitchFamily="2" charset="0"/>
                </a:rPr>
                <a:t>Horizontal flip</a:t>
              </a:r>
            </a:p>
          </p:txBody>
        </p:sp>
        <p:sp>
          <p:nvSpPr>
            <p:cNvPr id="51" name="TextBox 50">
              <a:extLst>
                <a:ext uri="{FF2B5EF4-FFF2-40B4-BE49-F238E27FC236}">
                  <a16:creationId xmlns:a16="http://schemas.microsoft.com/office/drawing/2014/main" id="{28E13373-0967-7DE1-C4BF-CD7E61EF264E}"/>
                </a:ext>
              </a:extLst>
            </p:cNvPr>
            <p:cNvSpPr txBox="1"/>
            <p:nvPr/>
          </p:nvSpPr>
          <p:spPr>
            <a:xfrm>
              <a:off x="4510807" y="5504409"/>
              <a:ext cx="758541" cy="230832"/>
            </a:xfrm>
            <a:prstGeom prst="rect">
              <a:avLst/>
            </a:prstGeom>
            <a:noFill/>
          </p:spPr>
          <p:txBody>
            <a:bodyPr wrap="none" rtlCol="0">
              <a:spAutoFit/>
            </a:bodyPr>
            <a:lstStyle/>
            <a:p>
              <a:r>
                <a:rPr lang="en-US" sz="900" dirty="0">
                  <a:latin typeface="BentonSans" panose="02000504020000020004" pitchFamily="2" charset="0"/>
                </a:rPr>
                <a:t>Color jitter</a:t>
              </a:r>
            </a:p>
          </p:txBody>
        </p:sp>
        <p:sp>
          <p:nvSpPr>
            <p:cNvPr id="57" name="TextBox 56">
              <a:extLst>
                <a:ext uri="{FF2B5EF4-FFF2-40B4-BE49-F238E27FC236}">
                  <a16:creationId xmlns:a16="http://schemas.microsoft.com/office/drawing/2014/main" id="{B2175136-42C3-5538-FD52-402B482B6A39}"/>
                </a:ext>
              </a:extLst>
            </p:cNvPr>
            <p:cNvSpPr txBox="1"/>
            <p:nvPr/>
          </p:nvSpPr>
          <p:spPr>
            <a:xfrm>
              <a:off x="4064154" y="2278086"/>
              <a:ext cx="601447" cy="230832"/>
            </a:xfrm>
            <a:prstGeom prst="rect">
              <a:avLst/>
            </a:prstGeom>
            <a:noFill/>
          </p:spPr>
          <p:txBody>
            <a:bodyPr wrap="none" rtlCol="0">
              <a:spAutoFit/>
            </a:bodyPr>
            <a:lstStyle/>
            <a:p>
              <a:r>
                <a:rPr lang="en-US" sz="900" dirty="0">
                  <a:latin typeface="BentonSans" panose="02000504020000020004" pitchFamily="2" charset="0"/>
                </a:rPr>
                <a:t>Original</a:t>
              </a:r>
            </a:p>
          </p:txBody>
        </p:sp>
      </p:grpSp>
      <p:cxnSp>
        <p:nvCxnSpPr>
          <p:cNvPr id="59" name="Straight Arrow Connector 58">
            <a:extLst>
              <a:ext uri="{FF2B5EF4-FFF2-40B4-BE49-F238E27FC236}">
                <a16:creationId xmlns:a16="http://schemas.microsoft.com/office/drawing/2014/main" id="{8FAD9A49-2AA4-5C89-449A-909C580AAFE2}"/>
              </a:ext>
            </a:extLst>
          </p:cNvPr>
          <p:cNvCxnSpPr>
            <a:cxnSpLocks/>
          </p:cNvCxnSpPr>
          <p:nvPr/>
        </p:nvCxnSpPr>
        <p:spPr>
          <a:xfrm>
            <a:off x="1894553" y="3860407"/>
            <a:ext cx="0" cy="3024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C57F434-1987-E71A-E924-6F3834EAC7E2}"/>
              </a:ext>
            </a:extLst>
          </p:cNvPr>
          <p:cNvGrpSpPr/>
          <p:nvPr/>
        </p:nvGrpSpPr>
        <p:grpSpPr>
          <a:xfrm>
            <a:off x="8238929" y="2252584"/>
            <a:ext cx="3014238" cy="3855197"/>
            <a:chOff x="8238929" y="2252584"/>
            <a:chExt cx="3014238" cy="3855197"/>
          </a:xfrm>
        </p:grpSpPr>
        <p:grpSp>
          <p:nvGrpSpPr>
            <p:cNvPr id="21" name="Group 20">
              <a:extLst>
                <a:ext uri="{FF2B5EF4-FFF2-40B4-BE49-F238E27FC236}">
                  <a16:creationId xmlns:a16="http://schemas.microsoft.com/office/drawing/2014/main" id="{B0420868-1E08-FB44-DA3D-2736FF876DE7}"/>
                </a:ext>
              </a:extLst>
            </p:cNvPr>
            <p:cNvGrpSpPr/>
            <p:nvPr/>
          </p:nvGrpSpPr>
          <p:grpSpPr>
            <a:xfrm>
              <a:off x="8238929" y="2252584"/>
              <a:ext cx="3014237" cy="3855197"/>
              <a:chOff x="467239" y="1420923"/>
              <a:chExt cx="3728433" cy="4541571"/>
            </a:xfrm>
          </p:grpSpPr>
          <p:grpSp>
            <p:nvGrpSpPr>
              <p:cNvPr id="22" name="Group 21">
                <a:extLst>
                  <a:ext uri="{FF2B5EF4-FFF2-40B4-BE49-F238E27FC236}">
                    <a16:creationId xmlns:a16="http://schemas.microsoft.com/office/drawing/2014/main" id="{636EB442-087F-CC7F-827F-7CE3483EDE2A}"/>
                  </a:ext>
                </a:extLst>
              </p:cNvPr>
              <p:cNvGrpSpPr/>
              <p:nvPr/>
            </p:nvGrpSpPr>
            <p:grpSpPr>
              <a:xfrm>
                <a:off x="467239" y="1504070"/>
                <a:ext cx="3728433" cy="2156605"/>
                <a:chOff x="907961" y="2761080"/>
                <a:chExt cx="3728433" cy="2156605"/>
              </a:xfrm>
            </p:grpSpPr>
            <p:pic>
              <p:nvPicPr>
                <p:cNvPr id="30" name="Picture 29" descr="A graph of a graph of a graph&#10;&#10;Description automatically generated with medium confidence">
                  <a:extLst>
                    <a:ext uri="{FF2B5EF4-FFF2-40B4-BE49-F238E27FC236}">
                      <a16:creationId xmlns:a16="http://schemas.microsoft.com/office/drawing/2014/main" id="{DDCBC41C-2E67-E8E4-B23A-841A2033B46D}"/>
                    </a:ext>
                  </a:extLst>
                </p:cNvPr>
                <p:cNvPicPr>
                  <a:picLocks noChangeAspect="1"/>
                </p:cNvPicPr>
                <p:nvPr/>
              </p:nvPicPr>
              <p:blipFill rotWithShape="1">
                <a:blip r:embed="rId8"/>
                <a:srcRect l="6616" t="6151" r="51060" b="6833"/>
                <a:stretch/>
              </p:blipFill>
              <p:spPr>
                <a:xfrm>
                  <a:off x="1264082" y="3002583"/>
                  <a:ext cx="3045318" cy="1667035"/>
                </a:xfrm>
                <a:prstGeom prst="rect">
                  <a:avLst/>
                </a:prstGeom>
              </p:spPr>
            </p:pic>
            <p:sp>
              <p:nvSpPr>
                <p:cNvPr id="32" name="TextBox 31">
                  <a:extLst>
                    <a:ext uri="{FF2B5EF4-FFF2-40B4-BE49-F238E27FC236}">
                      <a16:creationId xmlns:a16="http://schemas.microsoft.com/office/drawing/2014/main" id="{6B84D2BC-BC3E-AF29-7685-D7192EB21433}"/>
                    </a:ext>
                  </a:extLst>
                </p:cNvPr>
                <p:cNvSpPr txBox="1"/>
                <p:nvPr/>
              </p:nvSpPr>
              <p:spPr>
                <a:xfrm>
                  <a:off x="1122055" y="4645756"/>
                  <a:ext cx="309054" cy="271929"/>
                </a:xfrm>
                <a:prstGeom prst="rect">
                  <a:avLst/>
                </a:prstGeom>
                <a:noFill/>
              </p:spPr>
              <p:txBody>
                <a:bodyPr wrap="none" rtlCol="0">
                  <a:spAutoFit/>
                </a:bodyPr>
                <a:lstStyle/>
                <a:p>
                  <a:r>
                    <a:rPr lang="en-US" sz="900" b="1" u="sng" dirty="0">
                      <a:latin typeface="BentonSans" panose="02000504020000020004" pitchFamily="2" charset="0"/>
                    </a:rPr>
                    <a:t>0</a:t>
                  </a:r>
                </a:p>
              </p:txBody>
            </p:sp>
            <p:sp>
              <p:nvSpPr>
                <p:cNvPr id="33" name="TextBox 32">
                  <a:extLst>
                    <a:ext uri="{FF2B5EF4-FFF2-40B4-BE49-F238E27FC236}">
                      <a16:creationId xmlns:a16="http://schemas.microsoft.com/office/drawing/2014/main" id="{DE5555D3-FF7B-4303-2976-FEBAB456E8D2}"/>
                    </a:ext>
                  </a:extLst>
                </p:cNvPr>
                <p:cNvSpPr txBox="1"/>
                <p:nvPr/>
              </p:nvSpPr>
              <p:spPr>
                <a:xfrm>
                  <a:off x="4160277" y="4645755"/>
                  <a:ext cx="462458" cy="271929"/>
                </a:xfrm>
                <a:prstGeom prst="rect">
                  <a:avLst/>
                </a:prstGeom>
                <a:noFill/>
              </p:spPr>
              <p:txBody>
                <a:bodyPr wrap="none" rtlCol="0">
                  <a:spAutoFit/>
                </a:bodyPr>
                <a:lstStyle/>
                <a:p>
                  <a:r>
                    <a:rPr lang="en-US" sz="900" b="1" u="sng" dirty="0">
                      <a:latin typeface="BentonSans" panose="02000504020000020004" pitchFamily="2" charset="0"/>
                    </a:rPr>
                    <a:t>255</a:t>
                  </a:r>
                </a:p>
              </p:txBody>
            </p:sp>
            <p:cxnSp>
              <p:nvCxnSpPr>
                <p:cNvPr id="34" name="Straight Arrow Connector 33">
                  <a:extLst>
                    <a:ext uri="{FF2B5EF4-FFF2-40B4-BE49-F238E27FC236}">
                      <a16:creationId xmlns:a16="http://schemas.microsoft.com/office/drawing/2014/main" id="{AD9566EE-05A5-C0CE-246C-5287DC0C93D0}"/>
                    </a:ext>
                  </a:extLst>
                </p:cNvPr>
                <p:cNvCxnSpPr>
                  <a:cxnSpLocks/>
                </p:cNvCxnSpPr>
                <p:nvPr/>
              </p:nvCxnSpPr>
              <p:spPr>
                <a:xfrm>
                  <a:off x="907961" y="4669618"/>
                  <a:ext cx="3728433" cy="2406"/>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014E14E-62E8-4737-3D39-EB62D364AAE1}"/>
                    </a:ext>
                  </a:extLst>
                </p:cNvPr>
                <p:cNvCxnSpPr>
                  <a:cxnSpLocks/>
                </p:cNvCxnSpPr>
                <p:nvPr/>
              </p:nvCxnSpPr>
              <p:spPr>
                <a:xfrm flipV="1">
                  <a:off x="1264082" y="2761080"/>
                  <a:ext cx="0" cy="19085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60F403F4-2600-27CE-760C-B2E7316ECD0F}"/>
                  </a:ext>
                </a:extLst>
              </p:cNvPr>
              <p:cNvSpPr txBox="1"/>
              <p:nvPr/>
            </p:nvSpPr>
            <p:spPr>
              <a:xfrm>
                <a:off x="681333" y="5690565"/>
                <a:ext cx="440008" cy="271929"/>
              </a:xfrm>
              <a:prstGeom prst="rect">
                <a:avLst/>
              </a:prstGeom>
              <a:noFill/>
            </p:spPr>
            <p:txBody>
              <a:bodyPr wrap="none" rtlCol="0">
                <a:spAutoFit/>
              </a:bodyPr>
              <a:lstStyle/>
              <a:p>
                <a:r>
                  <a:rPr lang="en-US" sz="900" b="1" u="sng" dirty="0">
                    <a:latin typeface="BentonSans" panose="02000504020000020004" pitchFamily="2" charset="0"/>
                  </a:rPr>
                  <a:t>0.0</a:t>
                </a:r>
              </a:p>
            </p:txBody>
          </p:sp>
          <p:sp>
            <p:nvSpPr>
              <p:cNvPr id="24" name="TextBox 23">
                <a:extLst>
                  <a:ext uri="{FF2B5EF4-FFF2-40B4-BE49-F238E27FC236}">
                    <a16:creationId xmlns:a16="http://schemas.microsoft.com/office/drawing/2014/main" id="{95E194D6-0599-FC6C-269B-06E4D4A4E0C0}"/>
                  </a:ext>
                </a:extLst>
              </p:cNvPr>
              <p:cNvSpPr txBox="1"/>
              <p:nvPr/>
            </p:nvSpPr>
            <p:spPr>
              <a:xfrm>
                <a:off x="3742908" y="5690563"/>
                <a:ext cx="408206" cy="271929"/>
              </a:xfrm>
              <a:prstGeom prst="rect">
                <a:avLst/>
              </a:prstGeom>
              <a:noFill/>
            </p:spPr>
            <p:txBody>
              <a:bodyPr wrap="none" rtlCol="0">
                <a:spAutoFit/>
              </a:bodyPr>
              <a:lstStyle/>
              <a:p>
                <a:r>
                  <a:rPr lang="en-US" sz="900" b="1" u="sng" dirty="0">
                    <a:latin typeface="BentonSans" panose="02000504020000020004" pitchFamily="2" charset="0"/>
                  </a:rPr>
                  <a:t>1.0</a:t>
                </a:r>
              </a:p>
            </p:txBody>
          </p:sp>
          <p:pic>
            <p:nvPicPr>
              <p:cNvPr id="25" name="Picture 24" descr="A graph of a graph of a graph&#10;&#10;Description automatically generated with medium confidence">
                <a:extLst>
                  <a:ext uri="{FF2B5EF4-FFF2-40B4-BE49-F238E27FC236}">
                    <a16:creationId xmlns:a16="http://schemas.microsoft.com/office/drawing/2014/main" id="{48E531E0-C5FF-C2D1-B197-3B16C775B74D}"/>
                  </a:ext>
                </a:extLst>
              </p:cNvPr>
              <p:cNvPicPr>
                <a:picLocks noChangeAspect="1"/>
              </p:cNvPicPr>
              <p:nvPr/>
            </p:nvPicPr>
            <p:blipFill rotWithShape="1">
              <a:blip r:embed="rId8"/>
              <a:srcRect l="55404" t="5972" r="1555" b="6749"/>
              <a:stretch/>
            </p:blipFill>
            <p:spPr>
              <a:xfrm>
                <a:off x="823359" y="4009095"/>
                <a:ext cx="3045318" cy="1702340"/>
              </a:xfrm>
              <a:prstGeom prst="rect">
                <a:avLst/>
              </a:prstGeom>
            </p:spPr>
          </p:pic>
          <p:cxnSp>
            <p:nvCxnSpPr>
              <p:cNvPr id="26" name="Straight Arrow Connector 25">
                <a:extLst>
                  <a:ext uri="{FF2B5EF4-FFF2-40B4-BE49-F238E27FC236}">
                    <a16:creationId xmlns:a16="http://schemas.microsoft.com/office/drawing/2014/main" id="{1BF7D914-BDA3-C0A1-44D3-8A4510EBE6CD}"/>
                  </a:ext>
                </a:extLst>
              </p:cNvPr>
              <p:cNvCxnSpPr>
                <a:cxnSpLocks/>
              </p:cNvCxnSpPr>
              <p:nvPr/>
            </p:nvCxnSpPr>
            <p:spPr>
              <a:xfrm>
                <a:off x="467239" y="5713841"/>
                <a:ext cx="3728433" cy="2406"/>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C6C3EA3-06D5-8374-6B57-B83429DF6A3E}"/>
                  </a:ext>
                </a:extLst>
              </p:cNvPr>
              <p:cNvCxnSpPr>
                <a:cxnSpLocks/>
              </p:cNvCxnSpPr>
              <p:nvPr/>
            </p:nvCxnSpPr>
            <p:spPr>
              <a:xfrm flipV="1">
                <a:off x="823360" y="3805303"/>
                <a:ext cx="0" cy="19085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03C0B16-354A-4BE3-191D-3D35EEE30EBF}"/>
                  </a:ext>
                </a:extLst>
              </p:cNvPr>
              <p:cNvSpPr txBox="1"/>
              <p:nvPr/>
            </p:nvSpPr>
            <p:spPr>
              <a:xfrm>
                <a:off x="1379054" y="1420923"/>
                <a:ext cx="2101267" cy="299123"/>
              </a:xfrm>
              <a:prstGeom prst="rect">
                <a:avLst/>
              </a:prstGeom>
              <a:noFill/>
            </p:spPr>
            <p:txBody>
              <a:bodyPr wrap="none" rtlCol="0">
                <a:spAutoFit/>
              </a:bodyPr>
              <a:lstStyle/>
              <a:p>
                <a:r>
                  <a:rPr lang="en-US" sz="1050" dirty="0">
                    <a:solidFill>
                      <a:srgbClr val="0000FF"/>
                    </a:solidFill>
                    <a:latin typeface="BentonSans" panose="02000504020000020004" pitchFamily="2" charset="0"/>
                  </a:rPr>
                  <a:t>Original pixel intensities</a:t>
                </a:r>
              </a:p>
            </p:txBody>
          </p:sp>
          <p:sp>
            <p:nvSpPr>
              <p:cNvPr id="29" name="TextBox 28">
                <a:extLst>
                  <a:ext uri="{FF2B5EF4-FFF2-40B4-BE49-F238E27FC236}">
                    <a16:creationId xmlns:a16="http://schemas.microsoft.com/office/drawing/2014/main" id="{0262A4E7-FCF0-135B-7569-290728FCDD15}"/>
                  </a:ext>
                </a:extLst>
              </p:cNvPr>
              <p:cNvSpPr txBox="1"/>
              <p:nvPr/>
            </p:nvSpPr>
            <p:spPr>
              <a:xfrm>
                <a:off x="1234783" y="3684445"/>
                <a:ext cx="1989165" cy="299123"/>
              </a:xfrm>
              <a:prstGeom prst="rect">
                <a:avLst/>
              </a:prstGeom>
              <a:noFill/>
            </p:spPr>
            <p:txBody>
              <a:bodyPr wrap="none" rtlCol="0">
                <a:spAutoFit/>
              </a:bodyPr>
              <a:lstStyle/>
              <a:p>
                <a:r>
                  <a:rPr lang="en-US" sz="1050" dirty="0">
                    <a:solidFill>
                      <a:srgbClr val="008000"/>
                    </a:solidFill>
                    <a:latin typeface="BentonSans" panose="02000504020000020004" pitchFamily="2" charset="0"/>
                  </a:rPr>
                  <a:t>Scaled pixel intensities</a:t>
                </a:r>
              </a:p>
            </p:txBody>
          </p:sp>
        </p:grpSp>
        <p:cxnSp>
          <p:nvCxnSpPr>
            <p:cNvPr id="86" name="Connector: Elbow 85">
              <a:extLst>
                <a:ext uri="{FF2B5EF4-FFF2-40B4-BE49-F238E27FC236}">
                  <a16:creationId xmlns:a16="http://schemas.microsoft.com/office/drawing/2014/main" id="{A326DB13-46D7-2205-71A1-D87D42304F34}"/>
                </a:ext>
              </a:extLst>
            </p:cNvPr>
            <p:cNvCxnSpPr>
              <a:cxnSpLocks/>
            </p:cNvCxnSpPr>
            <p:nvPr/>
          </p:nvCxnSpPr>
          <p:spPr>
            <a:xfrm flipH="1">
              <a:off x="11253166" y="3218779"/>
              <a:ext cx="1" cy="1936418"/>
            </a:xfrm>
            <a:prstGeom prst="bentConnector3">
              <a:avLst>
                <a:gd name="adj1" fmla="val -228600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3" name="Slide Number Placeholder 2">
            <a:extLst>
              <a:ext uri="{FF2B5EF4-FFF2-40B4-BE49-F238E27FC236}">
                <a16:creationId xmlns:a16="http://schemas.microsoft.com/office/drawing/2014/main" id="{B86BC718-B10C-A9A1-C32F-E11E47822D8B}"/>
              </a:ext>
            </a:extLst>
          </p:cNvPr>
          <p:cNvSpPr txBox="1">
            <a:spLocks/>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z="1000" smtClean="0">
                <a:solidFill>
                  <a:schemeClr val="bg1"/>
                </a:solidFill>
              </a:rPr>
              <a:pPr/>
              <a:t>4</a:t>
            </a:fld>
            <a:endParaRPr lang="en-US" sz="1000" dirty="0">
              <a:solidFill>
                <a:schemeClr val="bg1"/>
              </a:solidFill>
            </a:endParaRPr>
          </a:p>
        </p:txBody>
      </p:sp>
    </p:spTree>
    <p:extLst>
      <p:ext uri="{BB962C8B-B14F-4D97-AF65-F5344CB8AC3E}">
        <p14:creationId xmlns:p14="http://schemas.microsoft.com/office/powerpoint/2010/main" val="354146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par>
                                <p:cTn id="12" presetID="10" presetClass="entr" presetSubtype="0" fill="hold" nodeType="withEffect">
                                  <p:stCondLst>
                                    <p:cond delay="0"/>
                                  </p:stCondLst>
                                  <p:childTnLst>
                                    <p:set>
                                      <p:cBhvr>
                                        <p:cTn id="13" dur="1" fill="hold">
                                          <p:stCondLst>
                                            <p:cond delay="0"/>
                                          </p:stCondLst>
                                        </p:cTn>
                                        <p:tgtEl>
                                          <p:spTgt spid="59"/>
                                        </p:tgtEl>
                                        <p:attrNameLst>
                                          <p:attrName>style.visibility</p:attrName>
                                        </p:attrNameLst>
                                      </p:cBhvr>
                                      <p:to>
                                        <p:strVal val="visible"/>
                                      </p:to>
                                    </p:set>
                                    <p:animEffect transition="in" filter="fade">
                                      <p:cBhvr>
                                        <p:cTn id="14" dur="500"/>
                                        <p:tgtEl>
                                          <p:spTgt spid="59"/>
                                        </p:tgtEl>
                                      </p:cBhvr>
                                    </p:animEffect>
                                  </p:childTnLst>
                                </p:cTn>
                              </p:par>
                              <p:par>
                                <p:cTn id="15" presetID="10"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103">
            <a:extLst>
              <a:ext uri="{FF2B5EF4-FFF2-40B4-BE49-F238E27FC236}">
                <a16:creationId xmlns:a16="http://schemas.microsoft.com/office/drawing/2014/main" id="{D98AE96B-7980-65B2-0CC3-B80FC1CAFF0E}"/>
              </a:ext>
            </a:extLst>
          </p:cNvPr>
          <p:cNvGrpSpPr/>
          <p:nvPr/>
        </p:nvGrpSpPr>
        <p:grpSpPr>
          <a:xfrm>
            <a:off x="7292294" y="3484281"/>
            <a:ext cx="493927" cy="2037056"/>
            <a:chOff x="8065039" y="2264837"/>
            <a:chExt cx="508272" cy="2328324"/>
          </a:xfrm>
        </p:grpSpPr>
        <p:cxnSp>
          <p:nvCxnSpPr>
            <p:cNvPr id="97" name="Straight Arrow Connector 96">
              <a:extLst>
                <a:ext uri="{FF2B5EF4-FFF2-40B4-BE49-F238E27FC236}">
                  <a16:creationId xmlns:a16="http://schemas.microsoft.com/office/drawing/2014/main" id="{D3AB3C65-D2C4-265C-19AC-6F1703A43911}"/>
                </a:ext>
              </a:extLst>
            </p:cNvPr>
            <p:cNvCxnSpPr>
              <a:cxnSpLocks/>
            </p:cNvCxnSpPr>
            <p:nvPr/>
          </p:nvCxnSpPr>
          <p:spPr>
            <a:xfrm>
              <a:off x="8065306" y="2264837"/>
              <a:ext cx="50800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3B4345D-953C-E43B-EE40-FBC396F0CF56}"/>
                </a:ext>
              </a:extLst>
            </p:cNvPr>
            <p:cNvCxnSpPr>
              <a:cxnSpLocks/>
            </p:cNvCxnSpPr>
            <p:nvPr/>
          </p:nvCxnSpPr>
          <p:spPr>
            <a:xfrm>
              <a:off x="8065039" y="2836739"/>
              <a:ext cx="50800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ADFCC1E-6A79-FE3D-1ACE-B74212995116}"/>
                </a:ext>
              </a:extLst>
            </p:cNvPr>
            <p:cNvCxnSpPr>
              <a:cxnSpLocks/>
            </p:cNvCxnSpPr>
            <p:nvPr/>
          </p:nvCxnSpPr>
          <p:spPr>
            <a:xfrm>
              <a:off x="8065039" y="3417263"/>
              <a:ext cx="50800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1C4B5723-BE21-0460-3E78-6A0E08E9C138}"/>
                </a:ext>
              </a:extLst>
            </p:cNvPr>
            <p:cNvCxnSpPr>
              <a:cxnSpLocks/>
            </p:cNvCxnSpPr>
            <p:nvPr/>
          </p:nvCxnSpPr>
          <p:spPr>
            <a:xfrm>
              <a:off x="8065039" y="4005444"/>
              <a:ext cx="50800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B470B67-A73E-44EA-88AE-F6E324AF5B2C}"/>
                </a:ext>
              </a:extLst>
            </p:cNvPr>
            <p:cNvCxnSpPr>
              <a:cxnSpLocks/>
            </p:cNvCxnSpPr>
            <p:nvPr/>
          </p:nvCxnSpPr>
          <p:spPr>
            <a:xfrm>
              <a:off x="8065039" y="4593161"/>
              <a:ext cx="50800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13DE8031-E7F6-868E-E8FC-54C7321B96F7}"/>
              </a:ext>
            </a:extLst>
          </p:cNvPr>
          <p:cNvGrpSpPr/>
          <p:nvPr/>
        </p:nvGrpSpPr>
        <p:grpSpPr>
          <a:xfrm>
            <a:off x="966105" y="850255"/>
            <a:ext cx="5729403" cy="2325636"/>
            <a:chOff x="2676959" y="240529"/>
            <a:chExt cx="4849248" cy="2088477"/>
          </a:xfrm>
        </p:grpSpPr>
        <p:grpSp>
          <p:nvGrpSpPr>
            <p:cNvPr id="2" name="Group 1">
              <a:extLst>
                <a:ext uri="{FF2B5EF4-FFF2-40B4-BE49-F238E27FC236}">
                  <a16:creationId xmlns:a16="http://schemas.microsoft.com/office/drawing/2014/main" id="{92283684-385A-34C4-D937-FC9B139D2C49}"/>
                </a:ext>
              </a:extLst>
            </p:cNvPr>
            <p:cNvGrpSpPr/>
            <p:nvPr/>
          </p:nvGrpSpPr>
          <p:grpSpPr>
            <a:xfrm>
              <a:off x="2676959" y="240529"/>
              <a:ext cx="4849248" cy="2088477"/>
              <a:chOff x="663364" y="2020804"/>
              <a:chExt cx="4205816" cy="2553554"/>
            </a:xfrm>
          </p:grpSpPr>
          <p:grpSp>
            <p:nvGrpSpPr>
              <p:cNvPr id="3" name="Group 2">
                <a:extLst>
                  <a:ext uri="{FF2B5EF4-FFF2-40B4-BE49-F238E27FC236}">
                    <a16:creationId xmlns:a16="http://schemas.microsoft.com/office/drawing/2014/main" id="{B61E6B4A-CCFA-6437-B391-F00AB4265640}"/>
                  </a:ext>
                </a:extLst>
              </p:cNvPr>
              <p:cNvGrpSpPr/>
              <p:nvPr/>
            </p:nvGrpSpPr>
            <p:grpSpPr>
              <a:xfrm>
                <a:off x="807973" y="2020806"/>
                <a:ext cx="3783277" cy="2553552"/>
                <a:chOff x="807973" y="2020806"/>
                <a:chExt cx="3783277" cy="2553552"/>
              </a:xfrm>
            </p:grpSpPr>
            <p:pic>
              <p:nvPicPr>
                <p:cNvPr id="9" name="Picture 2" descr="EfficientNet Explained | Papers With Code">
                  <a:extLst>
                    <a:ext uri="{FF2B5EF4-FFF2-40B4-BE49-F238E27FC236}">
                      <a16:creationId xmlns:a16="http://schemas.microsoft.com/office/drawing/2014/main" id="{D8315B76-5E1C-B6B6-D243-E5E53B4600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278" t="7876" r="4760" b="26867"/>
                <a:stretch/>
              </p:blipFill>
              <p:spPr bwMode="auto">
                <a:xfrm rot="16200000">
                  <a:off x="1482743" y="1346036"/>
                  <a:ext cx="2433737" cy="378327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6F091B5-83EF-7045-F4CA-5D87967DD915}"/>
                    </a:ext>
                  </a:extLst>
                </p:cNvPr>
                <p:cNvSpPr/>
                <p:nvPr/>
              </p:nvSpPr>
              <p:spPr>
                <a:xfrm rot="16200000">
                  <a:off x="2456597" y="4011530"/>
                  <a:ext cx="883920" cy="2417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EfficientNet Explained | Papers With Code">
                  <a:extLst>
                    <a:ext uri="{FF2B5EF4-FFF2-40B4-BE49-F238E27FC236}">
                      <a16:creationId xmlns:a16="http://schemas.microsoft.com/office/drawing/2014/main" id="{30C229B4-CE76-DF1D-30D3-817D20C99A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278" t="41720" r="19437" b="54862"/>
                <a:stretch/>
              </p:blipFill>
              <p:spPr bwMode="auto">
                <a:xfrm>
                  <a:off x="2487755" y="4012946"/>
                  <a:ext cx="644290" cy="24328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angle 3">
                <a:extLst>
                  <a:ext uri="{FF2B5EF4-FFF2-40B4-BE49-F238E27FC236}">
                    <a16:creationId xmlns:a16="http://schemas.microsoft.com/office/drawing/2014/main" id="{24379745-ADEC-1F2E-595E-9807BFE6E0D7}"/>
                  </a:ext>
                </a:extLst>
              </p:cNvPr>
              <p:cNvSpPr/>
              <p:nvPr/>
            </p:nvSpPr>
            <p:spPr>
              <a:xfrm>
                <a:off x="4229100" y="2020804"/>
                <a:ext cx="36215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EfficientNet Explained | Papers With Code">
                <a:extLst>
                  <a:ext uri="{FF2B5EF4-FFF2-40B4-BE49-F238E27FC236}">
                    <a16:creationId xmlns:a16="http://schemas.microsoft.com/office/drawing/2014/main" id="{C4472A1D-85EA-E6A8-2F68-171FB5610A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492" t="65791" r="5133" b="26192"/>
              <a:stretch/>
            </p:blipFill>
            <p:spPr bwMode="auto">
              <a:xfrm>
                <a:off x="4091940" y="2368106"/>
                <a:ext cx="777240" cy="5637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0644AB6-7FB7-CFA9-C38B-6FED4173C703}"/>
                  </a:ext>
                </a:extLst>
              </p:cNvPr>
              <p:cNvSpPr/>
              <p:nvPr/>
            </p:nvSpPr>
            <p:spPr>
              <a:xfrm>
                <a:off x="891540" y="3177540"/>
                <a:ext cx="175260" cy="4362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EfficientNet Explained | Papers With Code">
                <a:extLst>
                  <a:ext uri="{FF2B5EF4-FFF2-40B4-BE49-F238E27FC236}">
                    <a16:creationId xmlns:a16="http://schemas.microsoft.com/office/drawing/2014/main" id="{9977F9C1-F34F-4A63-BE24-5AC84A4D0F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885" t="47727" r="21133" b="31856"/>
              <a:stretch/>
            </p:blipFill>
            <p:spPr bwMode="auto">
              <a:xfrm>
                <a:off x="887401" y="2699436"/>
                <a:ext cx="241736" cy="11839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fficientNet Explained | Papers With Code">
                <a:extLst>
                  <a:ext uri="{FF2B5EF4-FFF2-40B4-BE49-F238E27FC236}">
                    <a16:creationId xmlns:a16="http://schemas.microsoft.com/office/drawing/2014/main" id="{9B2F0C87-A20C-DBEC-51CB-B59F692619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171" t="8616" r="14009" b="87310"/>
              <a:stretch/>
            </p:blipFill>
            <p:spPr bwMode="auto">
              <a:xfrm>
                <a:off x="663364" y="3181067"/>
                <a:ext cx="465772" cy="308555"/>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F16592EF-BA90-6C4E-2BAB-23C25E1AAA55}"/>
                </a:ext>
              </a:extLst>
            </p:cNvPr>
            <p:cNvSpPr txBox="1"/>
            <p:nvPr/>
          </p:nvSpPr>
          <p:spPr>
            <a:xfrm>
              <a:off x="4110090" y="258021"/>
              <a:ext cx="3353803" cy="338554"/>
            </a:xfrm>
            <a:prstGeom prst="rect">
              <a:avLst/>
            </a:prstGeom>
            <a:noFill/>
          </p:spPr>
          <p:txBody>
            <a:bodyPr wrap="none" rtlCol="0">
              <a:spAutoFit/>
            </a:bodyPr>
            <a:lstStyle/>
            <a:p>
              <a:r>
                <a:rPr lang="en-US" sz="1600" b="1" dirty="0">
                  <a:latin typeface="BentonSans" panose="02000504020000020004" pitchFamily="2" charset="0"/>
                </a:rPr>
                <a:t>EfficientNet (ENet) </a:t>
              </a:r>
              <a:r>
                <a:rPr lang="en-US" sz="1100" b="1" dirty="0">
                  <a:latin typeface="BentonSans" panose="02000504020000020004" pitchFamily="2" charset="0"/>
                </a:rPr>
                <a:t>(Tan &amp; Le, 2019)</a:t>
              </a:r>
              <a:endParaRPr lang="en-US" sz="1600" b="1" dirty="0">
                <a:latin typeface="BentonSans" panose="02000504020000020004" pitchFamily="2" charset="0"/>
              </a:endParaRPr>
            </a:p>
          </p:txBody>
        </p:sp>
      </p:grpSp>
      <p:sp>
        <p:nvSpPr>
          <p:cNvPr id="21" name="TextBox 20">
            <a:extLst>
              <a:ext uri="{FF2B5EF4-FFF2-40B4-BE49-F238E27FC236}">
                <a16:creationId xmlns:a16="http://schemas.microsoft.com/office/drawing/2014/main" id="{B3CF03D6-D7F4-6311-0EA5-8121F6D1D350}"/>
              </a:ext>
            </a:extLst>
          </p:cNvPr>
          <p:cNvSpPr txBox="1"/>
          <p:nvPr/>
        </p:nvSpPr>
        <p:spPr>
          <a:xfrm>
            <a:off x="2839102" y="149632"/>
            <a:ext cx="2730235" cy="523220"/>
          </a:xfrm>
          <a:prstGeom prst="rect">
            <a:avLst/>
          </a:prstGeom>
          <a:noFill/>
        </p:spPr>
        <p:txBody>
          <a:bodyPr wrap="none" rtlCol="0">
            <a:spAutoFit/>
          </a:bodyPr>
          <a:lstStyle/>
          <a:p>
            <a:r>
              <a:rPr lang="en-US" sz="2800" b="1" dirty="0">
                <a:solidFill>
                  <a:srgbClr val="32825F"/>
                </a:solidFill>
                <a:latin typeface="BentonSansCondensed Medium" panose="02000606020000020004" pitchFamily="2" charset="0"/>
              </a:rPr>
              <a:t>3. Model Training</a:t>
            </a:r>
          </a:p>
        </p:txBody>
      </p:sp>
      <p:grpSp>
        <p:nvGrpSpPr>
          <p:cNvPr id="15" name="Group 14">
            <a:extLst>
              <a:ext uri="{FF2B5EF4-FFF2-40B4-BE49-F238E27FC236}">
                <a16:creationId xmlns:a16="http://schemas.microsoft.com/office/drawing/2014/main" id="{CEBF7708-2CC0-B9B6-9BBF-5444ED1C0E68}"/>
              </a:ext>
            </a:extLst>
          </p:cNvPr>
          <p:cNvGrpSpPr/>
          <p:nvPr/>
        </p:nvGrpSpPr>
        <p:grpSpPr>
          <a:xfrm>
            <a:off x="7757013" y="3338421"/>
            <a:ext cx="861133" cy="2308240"/>
            <a:chOff x="8819067" y="2598257"/>
            <a:chExt cx="861133" cy="2639393"/>
          </a:xfrm>
        </p:grpSpPr>
        <p:sp>
          <p:nvSpPr>
            <p:cNvPr id="114" name="TextBox 113">
              <a:extLst>
                <a:ext uri="{FF2B5EF4-FFF2-40B4-BE49-F238E27FC236}">
                  <a16:creationId xmlns:a16="http://schemas.microsoft.com/office/drawing/2014/main" id="{A5A07B60-D54E-5BB4-4F26-514E3DD44ED2}"/>
                </a:ext>
              </a:extLst>
            </p:cNvPr>
            <p:cNvSpPr txBox="1"/>
            <p:nvPr/>
          </p:nvSpPr>
          <p:spPr>
            <a:xfrm>
              <a:off x="8819601" y="2598257"/>
              <a:ext cx="829073" cy="307777"/>
            </a:xfrm>
            <a:prstGeom prst="rect">
              <a:avLst/>
            </a:prstGeom>
            <a:noFill/>
          </p:spPr>
          <p:txBody>
            <a:bodyPr wrap="none" rtlCol="0">
              <a:spAutoFit/>
            </a:bodyPr>
            <a:lstStyle/>
            <a:p>
              <a:r>
                <a:rPr lang="en-US" dirty="0">
                  <a:latin typeface="BentonSans" panose="02000504020000020004" pitchFamily="2" charset="0"/>
                </a:rPr>
                <a:t>Pred #1</a:t>
              </a:r>
            </a:p>
          </p:txBody>
        </p:sp>
        <p:sp>
          <p:nvSpPr>
            <p:cNvPr id="115" name="TextBox 114">
              <a:extLst>
                <a:ext uri="{FF2B5EF4-FFF2-40B4-BE49-F238E27FC236}">
                  <a16:creationId xmlns:a16="http://schemas.microsoft.com/office/drawing/2014/main" id="{753B57F3-9FBD-ED4B-8A31-05341AFEAC4D}"/>
                </a:ext>
              </a:extLst>
            </p:cNvPr>
            <p:cNvSpPr txBox="1"/>
            <p:nvPr/>
          </p:nvSpPr>
          <p:spPr>
            <a:xfrm>
              <a:off x="8819067" y="3166421"/>
              <a:ext cx="856325" cy="307777"/>
            </a:xfrm>
            <a:prstGeom prst="rect">
              <a:avLst/>
            </a:prstGeom>
            <a:noFill/>
          </p:spPr>
          <p:txBody>
            <a:bodyPr wrap="none" rtlCol="0">
              <a:spAutoFit/>
            </a:bodyPr>
            <a:lstStyle/>
            <a:p>
              <a:r>
                <a:rPr lang="en-US" dirty="0">
                  <a:latin typeface="BentonSans" panose="02000504020000020004" pitchFamily="2" charset="0"/>
                </a:rPr>
                <a:t>Pred #2</a:t>
              </a:r>
            </a:p>
          </p:txBody>
        </p:sp>
        <p:sp>
          <p:nvSpPr>
            <p:cNvPr id="116" name="TextBox 115">
              <a:extLst>
                <a:ext uri="{FF2B5EF4-FFF2-40B4-BE49-F238E27FC236}">
                  <a16:creationId xmlns:a16="http://schemas.microsoft.com/office/drawing/2014/main" id="{964DE98C-0DEB-8BBE-E809-34B6DC1687E4}"/>
                </a:ext>
              </a:extLst>
            </p:cNvPr>
            <p:cNvSpPr txBox="1"/>
            <p:nvPr/>
          </p:nvSpPr>
          <p:spPr>
            <a:xfrm>
              <a:off x="8819067" y="3762420"/>
              <a:ext cx="857927" cy="307777"/>
            </a:xfrm>
            <a:prstGeom prst="rect">
              <a:avLst/>
            </a:prstGeom>
            <a:noFill/>
          </p:spPr>
          <p:txBody>
            <a:bodyPr wrap="none" rtlCol="0">
              <a:spAutoFit/>
            </a:bodyPr>
            <a:lstStyle/>
            <a:p>
              <a:r>
                <a:rPr lang="en-US" dirty="0">
                  <a:latin typeface="BentonSans" panose="02000504020000020004" pitchFamily="2" charset="0"/>
                </a:rPr>
                <a:t>Pred #3</a:t>
              </a:r>
            </a:p>
          </p:txBody>
        </p:sp>
        <p:sp>
          <p:nvSpPr>
            <p:cNvPr id="117" name="TextBox 116">
              <a:extLst>
                <a:ext uri="{FF2B5EF4-FFF2-40B4-BE49-F238E27FC236}">
                  <a16:creationId xmlns:a16="http://schemas.microsoft.com/office/drawing/2014/main" id="{910F7194-227D-F3FC-287D-180908C3DF75}"/>
                </a:ext>
              </a:extLst>
            </p:cNvPr>
            <p:cNvSpPr txBox="1"/>
            <p:nvPr/>
          </p:nvSpPr>
          <p:spPr>
            <a:xfrm>
              <a:off x="8819067" y="4338864"/>
              <a:ext cx="861133" cy="307777"/>
            </a:xfrm>
            <a:prstGeom prst="rect">
              <a:avLst/>
            </a:prstGeom>
            <a:noFill/>
          </p:spPr>
          <p:txBody>
            <a:bodyPr wrap="none" rtlCol="0">
              <a:spAutoFit/>
            </a:bodyPr>
            <a:lstStyle/>
            <a:p>
              <a:r>
                <a:rPr lang="en-US" dirty="0">
                  <a:latin typeface="BentonSans" panose="02000504020000020004" pitchFamily="2" charset="0"/>
                </a:rPr>
                <a:t>Pred #4</a:t>
              </a:r>
            </a:p>
          </p:txBody>
        </p:sp>
        <p:sp>
          <p:nvSpPr>
            <p:cNvPr id="118" name="TextBox 117">
              <a:extLst>
                <a:ext uri="{FF2B5EF4-FFF2-40B4-BE49-F238E27FC236}">
                  <a16:creationId xmlns:a16="http://schemas.microsoft.com/office/drawing/2014/main" id="{D2958DB7-B58C-4C95-58CA-302CE5B1FD32}"/>
                </a:ext>
              </a:extLst>
            </p:cNvPr>
            <p:cNvSpPr txBox="1"/>
            <p:nvPr/>
          </p:nvSpPr>
          <p:spPr>
            <a:xfrm>
              <a:off x="8819601" y="4929873"/>
              <a:ext cx="856325" cy="307777"/>
            </a:xfrm>
            <a:prstGeom prst="rect">
              <a:avLst/>
            </a:prstGeom>
            <a:noFill/>
          </p:spPr>
          <p:txBody>
            <a:bodyPr wrap="none" rtlCol="0">
              <a:spAutoFit/>
            </a:bodyPr>
            <a:lstStyle/>
            <a:p>
              <a:r>
                <a:rPr lang="en-US" dirty="0">
                  <a:latin typeface="BentonSans" panose="02000504020000020004" pitchFamily="2" charset="0"/>
                </a:rPr>
                <a:t>Pred #5</a:t>
              </a:r>
            </a:p>
          </p:txBody>
        </p:sp>
      </p:grpSp>
      <p:grpSp>
        <p:nvGrpSpPr>
          <p:cNvPr id="16" name="Group 15">
            <a:extLst>
              <a:ext uri="{FF2B5EF4-FFF2-40B4-BE49-F238E27FC236}">
                <a16:creationId xmlns:a16="http://schemas.microsoft.com/office/drawing/2014/main" id="{37945D33-9D46-6C3F-8DBD-9EAA65DADF9F}"/>
              </a:ext>
            </a:extLst>
          </p:cNvPr>
          <p:cNvGrpSpPr/>
          <p:nvPr/>
        </p:nvGrpSpPr>
        <p:grpSpPr>
          <a:xfrm>
            <a:off x="8529045" y="3279819"/>
            <a:ext cx="474916" cy="2436661"/>
            <a:chOff x="10114561" y="2609994"/>
            <a:chExt cx="474916" cy="2637747"/>
          </a:xfrm>
        </p:grpSpPr>
        <p:sp>
          <p:nvSpPr>
            <p:cNvPr id="131" name="Right Bracket 130">
              <a:extLst>
                <a:ext uri="{FF2B5EF4-FFF2-40B4-BE49-F238E27FC236}">
                  <a16:creationId xmlns:a16="http://schemas.microsoft.com/office/drawing/2014/main" id="{EDEC01F6-0240-7F3F-716A-90A58DB8271B}"/>
                </a:ext>
              </a:extLst>
            </p:cNvPr>
            <p:cNvSpPr/>
            <p:nvPr/>
          </p:nvSpPr>
          <p:spPr>
            <a:xfrm>
              <a:off x="10114561" y="2609994"/>
              <a:ext cx="150367" cy="2637747"/>
            </a:xfrm>
            <a:prstGeom prst="rightBracket">
              <a:avLst>
                <a:gd name="adj" fmla="val 7332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33" name="Straight Arrow Connector 132">
              <a:extLst>
                <a:ext uri="{FF2B5EF4-FFF2-40B4-BE49-F238E27FC236}">
                  <a16:creationId xmlns:a16="http://schemas.microsoft.com/office/drawing/2014/main" id="{CBB0E66D-9567-63EB-AAC3-FDD54E03D170}"/>
                </a:ext>
              </a:extLst>
            </p:cNvPr>
            <p:cNvCxnSpPr>
              <a:cxnSpLocks/>
              <a:stCxn id="131" idx="2"/>
            </p:cNvCxnSpPr>
            <p:nvPr/>
          </p:nvCxnSpPr>
          <p:spPr>
            <a:xfrm flipV="1">
              <a:off x="10264928" y="3928045"/>
              <a:ext cx="324549" cy="8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1E355251-F4D2-60D9-4446-E44C08E3F5FF}"/>
              </a:ext>
            </a:extLst>
          </p:cNvPr>
          <p:cNvGrpSpPr/>
          <p:nvPr/>
        </p:nvGrpSpPr>
        <p:grpSpPr>
          <a:xfrm>
            <a:off x="9077626" y="4028914"/>
            <a:ext cx="1135026" cy="937712"/>
            <a:chOff x="10684767" y="3601341"/>
            <a:chExt cx="1135026" cy="937712"/>
          </a:xfrm>
        </p:grpSpPr>
        <p:grpSp>
          <p:nvGrpSpPr>
            <p:cNvPr id="137" name="Group 136">
              <a:extLst>
                <a:ext uri="{FF2B5EF4-FFF2-40B4-BE49-F238E27FC236}">
                  <a16:creationId xmlns:a16="http://schemas.microsoft.com/office/drawing/2014/main" id="{D369E7B6-1BE2-0B38-35A3-57EB228B3DDE}"/>
                </a:ext>
              </a:extLst>
            </p:cNvPr>
            <p:cNvGrpSpPr/>
            <p:nvPr/>
          </p:nvGrpSpPr>
          <p:grpSpPr>
            <a:xfrm>
              <a:off x="10684767" y="3601341"/>
              <a:ext cx="1135026" cy="629935"/>
              <a:chOff x="10682606" y="2896561"/>
              <a:chExt cx="1135026" cy="629935"/>
            </a:xfrm>
          </p:grpSpPr>
          <p:sp>
            <p:nvSpPr>
              <p:cNvPr id="135" name="Oval 134">
                <a:extLst>
                  <a:ext uri="{FF2B5EF4-FFF2-40B4-BE49-F238E27FC236}">
                    <a16:creationId xmlns:a16="http://schemas.microsoft.com/office/drawing/2014/main" id="{A2A274A8-9F9B-E4FA-D2D3-C851C86AC460}"/>
                  </a:ext>
                </a:extLst>
              </p:cNvPr>
              <p:cNvSpPr/>
              <p:nvPr/>
            </p:nvSpPr>
            <p:spPr>
              <a:xfrm>
                <a:off x="10682606" y="2896561"/>
                <a:ext cx="1135026" cy="629935"/>
              </a:xfrm>
              <a:prstGeom prst="ellipse">
                <a:avLst/>
              </a:prstGeom>
              <a:noFill/>
              <a:ln>
                <a:solidFill>
                  <a:srgbClr val="3282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BentonSans" panose="02000504020000020004" pitchFamily="2" charset="0"/>
                </a:endParaRPr>
              </a:p>
            </p:txBody>
          </p:sp>
          <p:sp>
            <p:nvSpPr>
              <p:cNvPr id="136" name="TextBox 135">
                <a:extLst>
                  <a:ext uri="{FF2B5EF4-FFF2-40B4-BE49-F238E27FC236}">
                    <a16:creationId xmlns:a16="http://schemas.microsoft.com/office/drawing/2014/main" id="{AD753BB0-61B6-E691-6829-E6F37360595B}"/>
                  </a:ext>
                </a:extLst>
              </p:cNvPr>
              <p:cNvSpPr txBox="1"/>
              <p:nvPr/>
            </p:nvSpPr>
            <p:spPr>
              <a:xfrm>
                <a:off x="10745814" y="3053988"/>
                <a:ext cx="1008609" cy="338554"/>
              </a:xfrm>
              <a:prstGeom prst="rect">
                <a:avLst/>
              </a:prstGeom>
              <a:noFill/>
            </p:spPr>
            <p:txBody>
              <a:bodyPr wrap="none" rtlCol="0">
                <a:spAutoFit/>
              </a:bodyPr>
              <a:lstStyle/>
              <a:p>
                <a:pPr algn="ctr"/>
                <a:r>
                  <a:rPr lang="en-US" sz="1600" b="1" dirty="0">
                    <a:solidFill>
                      <a:srgbClr val="C4555C"/>
                    </a:solidFill>
                    <a:latin typeface="BentonSans" panose="02000504020000020004" pitchFamily="2" charset="0"/>
                  </a:rPr>
                  <a:t>Ensemble</a:t>
                </a:r>
              </a:p>
            </p:txBody>
          </p:sp>
        </p:grpSp>
        <p:sp>
          <p:nvSpPr>
            <p:cNvPr id="138" name="TextBox 137">
              <a:extLst>
                <a:ext uri="{FF2B5EF4-FFF2-40B4-BE49-F238E27FC236}">
                  <a16:creationId xmlns:a16="http://schemas.microsoft.com/office/drawing/2014/main" id="{D04CD370-0897-8AF8-33FA-CF34F1C50EB9}"/>
                </a:ext>
              </a:extLst>
            </p:cNvPr>
            <p:cNvSpPr txBox="1"/>
            <p:nvPr/>
          </p:nvSpPr>
          <p:spPr>
            <a:xfrm>
              <a:off x="10773514" y="4231276"/>
              <a:ext cx="970137" cy="307777"/>
            </a:xfrm>
            <a:prstGeom prst="rect">
              <a:avLst/>
            </a:prstGeom>
            <a:noFill/>
          </p:spPr>
          <p:txBody>
            <a:bodyPr wrap="none" rtlCol="0">
              <a:spAutoFit/>
            </a:bodyPr>
            <a:lstStyle/>
            <a:p>
              <a:r>
                <a:rPr lang="en-US" dirty="0"/>
                <a:t>(Average)</a:t>
              </a:r>
            </a:p>
          </p:txBody>
        </p:sp>
      </p:grpSp>
      <p:sp>
        <p:nvSpPr>
          <p:cNvPr id="139" name="Rectangle 138">
            <a:extLst>
              <a:ext uri="{FF2B5EF4-FFF2-40B4-BE49-F238E27FC236}">
                <a16:creationId xmlns:a16="http://schemas.microsoft.com/office/drawing/2014/main" id="{0C4040EC-A38C-7EEE-EF48-DEF92CFDDE3D}"/>
              </a:ext>
            </a:extLst>
          </p:cNvPr>
          <p:cNvSpPr/>
          <p:nvPr/>
        </p:nvSpPr>
        <p:spPr>
          <a:xfrm>
            <a:off x="10779073" y="3870416"/>
            <a:ext cx="1135025" cy="1267121"/>
          </a:xfrm>
          <a:prstGeom prst="rect">
            <a:avLst/>
          </a:prstGeom>
          <a:solidFill>
            <a:srgbClr val="32825F"/>
          </a:solidFill>
          <a:ln>
            <a:solidFill>
              <a:srgbClr val="C45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Prediction on unseen data</a:t>
            </a:r>
          </a:p>
        </p:txBody>
      </p:sp>
      <p:sp>
        <p:nvSpPr>
          <p:cNvPr id="146" name="TextBox 145">
            <a:extLst>
              <a:ext uri="{FF2B5EF4-FFF2-40B4-BE49-F238E27FC236}">
                <a16:creationId xmlns:a16="http://schemas.microsoft.com/office/drawing/2014/main" id="{F0502945-4199-A65C-4744-E8440E8FAFB8}"/>
              </a:ext>
            </a:extLst>
          </p:cNvPr>
          <p:cNvSpPr txBox="1"/>
          <p:nvPr/>
        </p:nvSpPr>
        <p:spPr>
          <a:xfrm>
            <a:off x="8799568" y="2488141"/>
            <a:ext cx="2071401" cy="523220"/>
          </a:xfrm>
          <a:prstGeom prst="rect">
            <a:avLst/>
          </a:prstGeom>
          <a:noFill/>
        </p:spPr>
        <p:txBody>
          <a:bodyPr wrap="none" rtlCol="0">
            <a:spAutoFit/>
          </a:bodyPr>
          <a:lstStyle/>
          <a:p>
            <a:r>
              <a:rPr lang="en-US" sz="2800" b="1" dirty="0">
                <a:solidFill>
                  <a:srgbClr val="C4555C"/>
                </a:solidFill>
                <a:latin typeface="BentonSansCondensed Medium" panose="02000606020000020004" pitchFamily="2" charset="0"/>
              </a:rPr>
              <a:t>4. Prediction</a:t>
            </a:r>
          </a:p>
        </p:txBody>
      </p:sp>
      <p:sp>
        <p:nvSpPr>
          <p:cNvPr id="179" name="Slide Number Placeholder 2">
            <a:extLst>
              <a:ext uri="{FF2B5EF4-FFF2-40B4-BE49-F238E27FC236}">
                <a16:creationId xmlns:a16="http://schemas.microsoft.com/office/drawing/2014/main" id="{25E1B729-0F1F-ED11-D975-566C2E0FD3B6}"/>
              </a:ext>
            </a:extLst>
          </p:cNvPr>
          <p:cNvSpPr txBox="1">
            <a:spLocks/>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z="1000" smtClean="0">
                <a:solidFill>
                  <a:schemeClr val="bg1"/>
                </a:solidFill>
              </a:rPr>
              <a:pPr/>
              <a:t>5</a:t>
            </a:fld>
            <a:endParaRPr lang="en-US" sz="1000" dirty="0">
              <a:solidFill>
                <a:schemeClr val="bg1"/>
              </a:solidFill>
            </a:endParaRPr>
          </a:p>
        </p:txBody>
      </p:sp>
      <p:cxnSp>
        <p:nvCxnSpPr>
          <p:cNvPr id="20" name="Straight Arrow Connector 19">
            <a:extLst>
              <a:ext uri="{FF2B5EF4-FFF2-40B4-BE49-F238E27FC236}">
                <a16:creationId xmlns:a16="http://schemas.microsoft.com/office/drawing/2014/main" id="{3A5533A0-7FDA-A49E-9830-E1CA4630F6E0}"/>
              </a:ext>
            </a:extLst>
          </p:cNvPr>
          <p:cNvCxnSpPr>
            <a:cxnSpLocks/>
          </p:cNvCxnSpPr>
          <p:nvPr/>
        </p:nvCxnSpPr>
        <p:spPr>
          <a:xfrm flipV="1">
            <a:off x="10312609" y="4497770"/>
            <a:ext cx="324549" cy="7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A81D9FE8-EFBF-7F61-63DE-66BDC75AFEAF}"/>
              </a:ext>
            </a:extLst>
          </p:cNvPr>
          <p:cNvGrpSpPr/>
          <p:nvPr/>
        </p:nvGrpSpPr>
        <p:grpSpPr>
          <a:xfrm>
            <a:off x="120353" y="2992948"/>
            <a:ext cx="7393179" cy="2871286"/>
            <a:chOff x="112644" y="2196858"/>
            <a:chExt cx="8661852" cy="3295608"/>
          </a:xfrm>
        </p:grpSpPr>
        <p:grpSp>
          <p:nvGrpSpPr>
            <p:cNvPr id="90" name="Group 89">
              <a:extLst>
                <a:ext uri="{FF2B5EF4-FFF2-40B4-BE49-F238E27FC236}">
                  <a16:creationId xmlns:a16="http://schemas.microsoft.com/office/drawing/2014/main" id="{9B44FD5D-2B97-D183-40B3-EEE41BDC0C16}"/>
                </a:ext>
              </a:extLst>
            </p:cNvPr>
            <p:cNvGrpSpPr/>
            <p:nvPr/>
          </p:nvGrpSpPr>
          <p:grpSpPr>
            <a:xfrm>
              <a:off x="1228859" y="2533211"/>
              <a:ext cx="7337961" cy="2789669"/>
              <a:chOff x="722202" y="1626014"/>
              <a:chExt cx="10747987" cy="4157022"/>
            </a:xfrm>
          </p:grpSpPr>
          <p:grpSp>
            <p:nvGrpSpPr>
              <p:cNvPr id="83" name="Group 82">
                <a:extLst>
                  <a:ext uri="{FF2B5EF4-FFF2-40B4-BE49-F238E27FC236}">
                    <a16:creationId xmlns:a16="http://schemas.microsoft.com/office/drawing/2014/main" id="{ED83A82E-7A6F-8A81-E407-5C9FBD02CBA8}"/>
                  </a:ext>
                </a:extLst>
              </p:cNvPr>
              <p:cNvGrpSpPr/>
              <p:nvPr/>
            </p:nvGrpSpPr>
            <p:grpSpPr>
              <a:xfrm>
                <a:off x="722203" y="1626014"/>
                <a:ext cx="10747986" cy="4157022"/>
                <a:chOff x="722005" y="870640"/>
                <a:chExt cx="10747986" cy="4157022"/>
              </a:xfrm>
              <a:solidFill>
                <a:srgbClr val="C4555C"/>
              </a:solidFill>
            </p:grpSpPr>
            <p:grpSp>
              <p:nvGrpSpPr>
                <p:cNvPr id="57" name="Group 56">
                  <a:extLst>
                    <a:ext uri="{FF2B5EF4-FFF2-40B4-BE49-F238E27FC236}">
                      <a16:creationId xmlns:a16="http://schemas.microsoft.com/office/drawing/2014/main" id="{BDF98EF3-09E5-4A47-4BF3-EDCFBA73BF95}"/>
                    </a:ext>
                  </a:extLst>
                </p:cNvPr>
                <p:cNvGrpSpPr/>
                <p:nvPr/>
              </p:nvGrpSpPr>
              <p:grpSpPr>
                <a:xfrm>
                  <a:off x="722005" y="870640"/>
                  <a:ext cx="10747986" cy="687472"/>
                  <a:chOff x="722005" y="870640"/>
                  <a:chExt cx="10747986" cy="687472"/>
                </a:xfrm>
                <a:grpFill/>
              </p:grpSpPr>
              <p:sp>
                <p:nvSpPr>
                  <p:cNvPr id="52" name="Rectangle 51">
                    <a:extLst>
                      <a:ext uri="{FF2B5EF4-FFF2-40B4-BE49-F238E27FC236}">
                        <a16:creationId xmlns:a16="http://schemas.microsoft.com/office/drawing/2014/main" id="{87668A12-6BE4-F6E9-1E59-8F9F46FBB0A0}"/>
                      </a:ext>
                    </a:extLst>
                  </p:cNvPr>
                  <p:cNvSpPr/>
                  <p:nvPr/>
                </p:nvSpPr>
                <p:spPr>
                  <a:xfrm>
                    <a:off x="722005" y="870641"/>
                    <a:ext cx="1910547" cy="687471"/>
                  </a:xfrm>
                  <a:prstGeom prst="rect">
                    <a:avLst/>
                  </a:prstGeom>
                  <a:grpFill/>
                  <a:ln>
                    <a:solidFill>
                      <a:srgbClr val="3481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TRAIN</a:t>
                    </a:r>
                  </a:p>
                </p:txBody>
              </p:sp>
              <p:sp>
                <p:nvSpPr>
                  <p:cNvPr id="53" name="Rectangle 52">
                    <a:extLst>
                      <a:ext uri="{FF2B5EF4-FFF2-40B4-BE49-F238E27FC236}">
                        <a16:creationId xmlns:a16="http://schemas.microsoft.com/office/drawing/2014/main" id="{1E7FEEC3-154A-76D8-E1EE-4D49A9DBF11B}"/>
                      </a:ext>
                    </a:extLst>
                  </p:cNvPr>
                  <p:cNvSpPr/>
                  <p:nvPr/>
                </p:nvSpPr>
                <p:spPr>
                  <a:xfrm>
                    <a:off x="2931366" y="870640"/>
                    <a:ext cx="1910547" cy="687471"/>
                  </a:xfrm>
                  <a:prstGeom prst="rect">
                    <a:avLst/>
                  </a:prstGeom>
                  <a:grpFill/>
                  <a:ln>
                    <a:solidFill>
                      <a:srgbClr val="3481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TRAIN</a:t>
                    </a:r>
                  </a:p>
                </p:txBody>
              </p:sp>
              <p:sp>
                <p:nvSpPr>
                  <p:cNvPr id="54" name="Rectangle 53">
                    <a:extLst>
                      <a:ext uri="{FF2B5EF4-FFF2-40B4-BE49-F238E27FC236}">
                        <a16:creationId xmlns:a16="http://schemas.microsoft.com/office/drawing/2014/main" id="{EC5500C7-C828-5A1E-3BA7-2B6D7DF84064}"/>
                      </a:ext>
                    </a:extLst>
                  </p:cNvPr>
                  <p:cNvSpPr/>
                  <p:nvPr/>
                </p:nvSpPr>
                <p:spPr>
                  <a:xfrm>
                    <a:off x="5140333" y="870640"/>
                    <a:ext cx="1910547" cy="687471"/>
                  </a:xfrm>
                  <a:prstGeom prst="rect">
                    <a:avLst/>
                  </a:prstGeom>
                  <a:grpFill/>
                  <a:ln>
                    <a:solidFill>
                      <a:srgbClr val="3481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TRAIN</a:t>
                    </a:r>
                  </a:p>
                </p:txBody>
              </p:sp>
              <p:sp>
                <p:nvSpPr>
                  <p:cNvPr id="55" name="Rectangle 54">
                    <a:extLst>
                      <a:ext uri="{FF2B5EF4-FFF2-40B4-BE49-F238E27FC236}">
                        <a16:creationId xmlns:a16="http://schemas.microsoft.com/office/drawing/2014/main" id="{0F2FD6B3-64EF-5B6F-D2E6-EB78977049B0}"/>
                      </a:ext>
                    </a:extLst>
                  </p:cNvPr>
                  <p:cNvSpPr/>
                  <p:nvPr/>
                </p:nvSpPr>
                <p:spPr>
                  <a:xfrm>
                    <a:off x="7350083" y="870641"/>
                    <a:ext cx="1910547" cy="687471"/>
                  </a:xfrm>
                  <a:prstGeom prst="rect">
                    <a:avLst/>
                  </a:prstGeom>
                  <a:grpFill/>
                  <a:ln>
                    <a:solidFill>
                      <a:srgbClr val="3481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TRAIN</a:t>
                    </a:r>
                  </a:p>
                </p:txBody>
              </p:sp>
              <p:sp>
                <p:nvSpPr>
                  <p:cNvPr id="56" name="Rectangle 55">
                    <a:extLst>
                      <a:ext uri="{FF2B5EF4-FFF2-40B4-BE49-F238E27FC236}">
                        <a16:creationId xmlns:a16="http://schemas.microsoft.com/office/drawing/2014/main" id="{62BE0D2F-7302-BE94-0E97-A4211F54BDDA}"/>
                      </a:ext>
                    </a:extLst>
                  </p:cNvPr>
                  <p:cNvSpPr/>
                  <p:nvPr/>
                </p:nvSpPr>
                <p:spPr>
                  <a:xfrm>
                    <a:off x="9559444" y="870640"/>
                    <a:ext cx="1910547" cy="687471"/>
                  </a:xfrm>
                  <a:prstGeom prst="rect">
                    <a:avLst/>
                  </a:prstGeom>
                  <a:solidFill>
                    <a:srgbClr val="32825F"/>
                  </a:solidFill>
                  <a:ln>
                    <a:solidFill>
                      <a:srgbClr val="C45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VAL</a:t>
                    </a:r>
                  </a:p>
                </p:txBody>
              </p:sp>
            </p:grpSp>
            <p:grpSp>
              <p:nvGrpSpPr>
                <p:cNvPr id="58" name="Group 57">
                  <a:extLst>
                    <a:ext uri="{FF2B5EF4-FFF2-40B4-BE49-F238E27FC236}">
                      <a16:creationId xmlns:a16="http://schemas.microsoft.com/office/drawing/2014/main" id="{986997EA-84B4-ADE9-C16E-ECC550EFE9DC}"/>
                    </a:ext>
                  </a:extLst>
                </p:cNvPr>
                <p:cNvGrpSpPr/>
                <p:nvPr/>
              </p:nvGrpSpPr>
              <p:grpSpPr>
                <a:xfrm>
                  <a:off x="722005" y="1743084"/>
                  <a:ext cx="10747986" cy="687472"/>
                  <a:chOff x="722005" y="870640"/>
                  <a:chExt cx="10747986" cy="687472"/>
                </a:xfrm>
                <a:grpFill/>
              </p:grpSpPr>
              <p:sp>
                <p:nvSpPr>
                  <p:cNvPr id="59" name="Rectangle 58">
                    <a:extLst>
                      <a:ext uri="{FF2B5EF4-FFF2-40B4-BE49-F238E27FC236}">
                        <a16:creationId xmlns:a16="http://schemas.microsoft.com/office/drawing/2014/main" id="{A7B2C556-AB73-C20F-9012-F328D72FB871}"/>
                      </a:ext>
                    </a:extLst>
                  </p:cNvPr>
                  <p:cNvSpPr/>
                  <p:nvPr/>
                </p:nvSpPr>
                <p:spPr>
                  <a:xfrm>
                    <a:off x="722005" y="870641"/>
                    <a:ext cx="1910547" cy="687471"/>
                  </a:xfrm>
                  <a:prstGeom prst="rect">
                    <a:avLst/>
                  </a:prstGeom>
                  <a:grpFill/>
                  <a:ln>
                    <a:solidFill>
                      <a:srgbClr val="3481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TRAIN</a:t>
                    </a:r>
                  </a:p>
                </p:txBody>
              </p:sp>
              <p:sp>
                <p:nvSpPr>
                  <p:cNvPr id="60" name="Rectangle 59">
                    <a:extLst>
                      <a:ext uri="{FF2B5EF4-FFF2-40B4-BE49-F238E27FC236}">
                        <a16:creationId xmlns:a16="http://schemas.microsoft.com/office/drawing/2014/main" id="{E382C20B-FCBF-9F45-BE68-1AACFFC42629}"/>
                      </a:ext>
                    </a:extLst>
                  </p:cNvPr>
                  <p:cNvSpPr/>
                  <p:nvPr/>
                </p:nvSpPr>
                <p:spPr>
                  <a:xfrm>
                    <a:off x="2931366" y="870640"/>
                    <a:ext cx="1910547" cy="687471"/>
                  </a:xfrm>
                  <a:prstGeom prst="rect">
                    <a:avLst/>
                  </a:prstGeom>
                  <a:grpFill/>
                  <a:ln>
                    <a:solidFill>
                      <a:srgbClr val="3481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TRAIN</a:t>
                    </a:r>
                  </a:p>
                </p:txBody>
              </p:sp>
              <p:sp>
                <p:nvSpPr>
                  <p:cNvPr id="61" name="Rectangle 60">
                    <a:extLst>
                      <a:ext uri="{FF2B5EF4-FFF2-40B4-BE49-F238E27FC236}">
                        <a16:creationId xmlns:a16="http://schemas.microsoft.com/office/drawing/2014/main" id="{1ABF500B-0884-8ED6-8331-3E8AC28385B2}"/>
                      </a:ext>
                    </a:extLst>
                  </p:cNvPr>
                  <p:cNvSpPr/>
                  <p:nvPr/>
                </p:nvSpPr>
                <p:spPr>
                  <a:xfrm>
                    <a:off x="5140333" y="870640"/>
                    <a:ext cx="1910547" cy="687471"/>
                  </a:xfrm>
                  <a:prstGeom prst="rect">
                    <a:avLst/>
                  </a:prstGeom>
                  <a:grpFill/>
                  <a:ln>
                    <a:solidFill>
                      <a:srgbClr val="3481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TRAIN</a:t>
                    </a:r>
                  </a:p>
                </p:txBody>
              </p:sp>
              <p:sp>
                <p:nvSpPr>
                  <p:cNvPr id="63" name="Rectangle 62">
                    <a:extLst>
                      <a:ext uri="{FF2B5EF4-FFF2-40B4-BE49-F238E27FC236}">
                        <a16:creationId xmlns:a16="http://schemas.microsoft.com/office/drawing/2014/main" id="{11144EDF-CC20-AD96-5410-CDF71F3B8C17}"/>
                      </a:ext>
                    </a:extLst>
                  </p:cNvPr>
                  <p:cNvSpPr/>
                  <p:nvPr/>
                </p:nvSpPr>
                <p:spPr>
                  <a:xfrm>
                    <a:off x="9559444" y="870640"/>
                    <a:ext cx="1910547" cy="687471"/>
                  </a:xfrm>
                  <a:prstGeom prst="rect">
                    <a:avLst/>
                  </a:prstGeom>
                  <a:grpFill/>
                  <a:ln>
                    <a:solidFill>
                      <a:srgbClr val="3481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TRAIN</a:t>
                    </a:r>
                  </a:p>
                </p:txBody>
              </p:sp>
            </p:grpSp>
            <p:grpSp>
              <p:nvGrpSpPr>
                <p:cNvPr id="76" name="Group 75">
                  <a:extLst>
                    <a:ext uri="{FF2B5EF4-FFF2-40B4-BE49-F238E27FC236}">
                      <a16:creationId xmlns:a16="http://schemas.microsoft.com/office/drawing/2014/main" id="{BB8D9AFF-ABD9-9D84-3641-17780D6D4E6C}"/>
                    </a:ext>
                  </a:extLst>
                </p:cNvPr>
                <p:cNvGrpSpPr/>
                <p:nvPr/>
              </p:nvGrpSpPr>
              <p:grpSpPr>
                <a:xfrm>
                  <a:off x="722005" y="2595302"/>
                  <a:ext cx="10747986" cy="1559916"/>
                  <a:chOff x="874405" y="1023040"/>
                  <a:chExt cx="10747986" cy="1559916"/>
                </a:xfrm>
                <a:grpFill/>
              </p:grpSpPr>
              <p:grpSp>
                <p:nvGrpSpPr>
                  <p:cNvPr id="64" name="Group 63">
                    <a:extLst>
                      <a:ext uri="{FF2B5EF4-FFF2-40B4-BE49-F238E27FC236}">
                        <a16:creationId xmlns:a16="http://schemas.microsoft.com/office/drawing/2014/main" id="{02D0A37A-8CCE-CFD6-A426-076872497FB0}"/>
                      </a:ext>
                    </a:extLst>
                  </p:cNvPr>
                  <p:cNvGrpSpPr/>
                  <p:nvPr/>
                </p:nvGrpSpPr>
                <p:grpSpPr>
                  <a:xfrm>
                    <a:off x="874405" y="1023040"/>
                    <a:ext cx="10747986" cy="687472"/>
                    <a:chOff x="722005" y="870640"/>
                    <a:chExt cx="10747986" cy="687472"/>
                  </a:xfrm>
                  <a:grpFill/>
                </p:grpSpPr>
                <p:sp>
                  <p:nvSpPr>
                    <p:cNvPr id="65" name="Rectangle 64">
                      <a:extLst>
                        <a:ext uri="{FF2B5EF4-FFF2-40B4-BE49-F238E27FC236}">
                          <a16:creationId xmlns:a16="http://schemas.microsoft.com/office/drawing/2014/main" id="{29E5CC65-1994-E7A2-BA48-A8387487D20C}"/>
                        </a:ext>
                      </a:extLst>
                    </p:cNvPr>
                    <p:cNvSpPr/>
                    <p:nvPr/>
                  </p:nvSpPr>
                  <p:spPr>
                    <a:xfrm>
                      <a:off x="722005" y="870641"/>
                      <a:ext cx="1910547" cy="687471"/>
                    </a:xfrm>
                    <a:prstGeom prst="rect">
                      <a:avLst/>
                    </a:prstGeom>
                    <a:grpFill/>
                    <a:ln>
                      <a:solidFill>
                        <a:srgbClr val="3481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TRAIN</a:t>
                      </a:r>
                    </a:p>
                  </p:txBody>
                </p:sp>
                <p:sp>
                  <p:nvSpPr>
                    <p:cNvPr id="66" name="Rectangle 65">
                      <a:extLst>
                        <a:ext uri="{FF2B5EF4-FFF2-40B4-BE49-F238E27FC236}">
                          <a16:creationId xmlns:a16="http://schemas.microsoft.com/office/drawing/2014/main" id="{6FBA2CCB-1A36-24AE-73E2-043EEA131B5E}"/>
                        </a:ext>
                      </a:extLst>
                    </p:cNvPr>
                    <p:cNvSpPr/>
                    <p:nvPr/>
                  </p:nvSpPr>
                  <p:spPr>
                    <a:xfrm>
                      <a:off x="2931366" y="870640"/>
                      <a:ext cx="1910547" cy="687471"/>
                    </a:xfrm>
                    <a:prstGeom prst="rect">
                      <a:avLst/>
                    </a:prstGeom>
                    <a:grpFill/>
                    <a:ln>
                      <a:solidFill>
                        <a:srgbClr val="3481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TRAIN</a:t>
                      </a:r>
                    </a:p>
                  </p:txBody>
                </p:sp>
                <p:sp>
                  <p:nvSpPr>
                    <p:cNvPr id="68" name="Rectangle 67">
                      <a:extLst>
                        <a:ext uri="{FF2B5EF4-FFF2-40B4-BE49-F238E27FC236}">
                          <a16:creationId xmlns:a16="http://schemas.microsoft.com/office/drawing/2014/main" id="{401CECA9-BE7E-3485-213F-E70095C3C1BE}"/>
                        </a:ext>
                      </a:extLst>
                    </p:cNvPr>
                    <p:cNvSpPr/>
                    <p:nvPr/>
                  </p:nvSpPr>
                  <p:spPr>
                    <a:xfrm>
                      <a:off x="7350083" y="870641"/>
                      <a:ext cx="1910547" cy="687471"/>
                    </a:xfrm>
                    <a:prstGeom prst="rect">
                      <a:avLst/>
                    </a:prstGeom>
                    <a:grpFill/>
                    <a:ln>
                      <a:solidFill>
                        <a:srgbClr val="3481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TRAIN</a:t>
                      </a:r>
                    </a:p>
                  </p:txBody>
                </p:sp>
                <p:sp>
                  <p:nvSpPr>
                    <p:cNvPr id="69" name="Rectangle 68">
                      <a:extLst>
                        <a:ext uri="{FF2B5EF4-FFF2-40B4-BE49-F238E27FC236}">
                          <a16:creationId xmlns:a16="http://schemas.microsoft.com/office/drawing/2014/main" id="{0628FDE7-9B53-9730-D112-1E03FB8C07C4}"/>
                        </a:ext>
                      </a:extLst>
                    </p:cNvPr>
                    <p:cNvSpPr/>
                    <p:nvPr/>
                  </p:nvSpPr>
                  <p:spPr>
                    <a:xfrm>
                      <a:off x="9559444" y="870640"/>
                      <a:ext cx="1910547" cy="687471"/>
                    </a:xfrm>
                    <a:prstGeom prst="rect">
                      <a:avLst/>
                    </a:prstGeom>
                    <a:grpFill/>
                    <a:ln>
                      <a:solidFill>
                        <a:srgbClr val="3481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TRAIN</a:t>
                      </a:r>
                    </a:p>
                  </p:txBody>
                </p:sp>
              </p:grpSp>
              <p:grpSp>
                <p:nvGrpSpPr>
                  <p:cNvPr id="70" name="Group 69">
                    <a:extLst>
                      <a:ext uri="{FF2B5EF4-FFF2-40B4-BE49-F238E27FC236}">
                        <a16:creationId xmlns:a16="http://schemas.microsoft.com/office/drawing/2014/main" id="{98BA1B85-2FA8-6BD5-85C8-2B0A17894D2D}"/>
                      </a:ext>
                    </a:extLst>
                  </p:cNvPr>
                  <p:cNvGrpSpPr/>
                  <p:nvPr/>
                </p:nvGrpSpPr>
                <p:grpSpPr>
                  <a:xfrm>
                    <a:off x="874405" y="1895484"/>
                    <a:ext cx="10747986" cy="687472"/>
                    <a:chOff x="722005" y="870640"/>
                    <a:chExt cx="10747986" cy="687472"/>
                  </a:xfrm>
                  <a:grpFill/>
                </p:grpSpPr>
                <p:sp>
                  <p:nvSpPr>
                    <p:cNvPr id="71" name="Rectangle 70">
                      <a:extLst>
                        <a:ext uri="{FF2B5EF4-FFF2-40B4-BE49-F238E27FC236}">
                          <a16:creationId xmlns:a16="http://schemas.microsoft.com/office/drawing/2014/main" id="{22DBA766-55B0-9DCF-DEE2-07F0EA07799A}"/>
                        </a:ext>
                      </a:extLst>
                    </p:cNvPr>
                    <p:cNvSpPr/>
                    <p:nvPr/>
                  </p:nvSpPr>
                  <p:spPr>
                    <a:xfrm>
                      <a:off x="722005" y="870641"/>
                      <a:ext cx="1910547" cy="687471"/>
                    </a:xfrm>
                    <a:prstGeom prst="rect">
                      <a:avLst/>
                    </a:prstGeom>
                    <a:grpFill/>
                    <a:ln>
                      <a:solidFill>
                        <a:srgbClr val="3481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TRAIN</a:t>
                      </a:r>
                    </a:p>
                  </p:txBody>
                </p:sp>
                <p:sp>
                  <p:nvSpPr>
                    <p:cNvPr id="73" name="Rectangle 72">
                      <a:extLst>
                        <a:ext uri="{FF2B5EF4-FFF2-40B4-BE49-F238E27FC236}">
                          <a16:creationId xmlns:a16="http://schemas.microsoft.com/office/drawing/2014/main" id="{BB17C21F-BB99-F91A-580E-F550D3608FB5}"/>
                        </a:ext>
                      </a:extLst>
                    </p:cNvPr>
                    <p:cNvSpPr/>
                    <p:nvPr/>
                  </p:nvSpPr>
                  <p:spPr>
                    <a:xfrm>
                      <a:off x="5140333" y="870640"/>
                      <a:ext cx="1910547" cy="687471"/>
                    </a:xfrm>
                    <a:prstGeom prst="rect">
                      <a:avLst/>
                    </a:prstGeom>
                    <a:grpFill/>
                    <a:ln>
                      <a:solidFill>
                        <a:srgbClr val="3481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TRAIN</a:t>
                      </a:r>
                    </a:p>
                  </p:txBody>
                </p:sp>
                <p:sp>
                  <p:nvSpPr>
                    <p:cNvPr id="74" name="Rectangle 73">
                      <a:extLst>
                        <a:ext uri="{FF2B5EF4-FFF2-40B4-BE49-F238E27FC236}">
                          <a16:creationId xmlns:a16="http://schemas.microsoft.com/office/drawing/2014/main" id="{B7AE3648-8CC1-6588-C5B2-C15EEFDD2C77}"/>
                        </a:ext>
                      </a:extLst>
                    </p:cNvPr>
                    <p:cNvSpPr/>
                    <p:nvPr/>
                  </p:nvSpPr>
                  <p:spPr>
                    <a:xfrm>
                      <a:off x="7350083" y="870641"/>
                      <a:ext cx="1910547" cy="687471"/>
                    </a:xfrm>
                    <a:prstGeom prst="rect">
                      <a:avLst/>
                    </a:prstGeom>
                    <a:grpFill/>
                    <a:ln>
                      <a:solidFill>
                        <a:srgbClr val="3481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TRAIN</a:t>
                      </a:r>
                    </a:p>
                  </p:txBody>
                </p:sp>
                <p:sp>
                  <p:nvSpPr>
                    <p:cNvPr id="75" name="Rectangle 74">
                      <a:extLst>
                        <a:ext uri="{FF2B5EF4-FFF2-40B4-BE49-F238E27FC236}">
                          <a16:creationId xmlns:a16="http://schemas.microsoft.com/office/drawing/2014/main" id="{293D686D-3DD5-ABA4-8321-3EA1BA52FAEA}"/>
                        </a:ext>
                      </a:extLst>
                    </p:cNvPr>
                    <p:cNvSpPr/>
                    <p:nvPr/>
                  </p:nvSpPr>
                  <p:spPr>
                    <a:xfrm>
                      <a:off x="9559444" y="870640"/>
                      <a:ext cx="1910547" cy="687471"/>
                    </a:xfrm>
                    <a:prstGeom prst="rect">
                      <a:avLst/>
                    </a:prstGeom>
                    <a:grpFill/>
                    <a:ln>
                      <a:solidFill>
                        <a:srgbClr val="3481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TRAIN</a:t>
                      </a:r>
                    </a:p>
                  </p:txBody>
                </p:sp>
              </p:grpSp>
            </p:grpSp>
            <p:grpSp>
              <p:nvGrpSpPr>
                <p:cNvPr id="77" name="Group 76">
                  <a:extLst>
                    <a:ext uri="{FF2B5EF4-FFF2-40B4-BE49-F238E27FC236}">
                      <a16:creationId xmlns:a16="http://schemas.microsoft.com/office/drawing/2014/main" id="{2A5BA597-6632-D26E-6232-8E94B5319E44}"/>
                    </a:ext>
                  </a:extLst>
                </p:cNvPr>
                <p:cNvGrpSpPr/>
                <p:nvPr/>
              </p:nvGrpSpPr>
              <p:grpSpPr>
                <a:xfrm>
                  <a:off x="2930974" y="4340190"/>
                  <a:ext cx="8538625" cy="687472"/>
                  <a:chOff x="2931366" y="870640"/>
                  <a:chExt cx="8538625" cy="687472"/>
                </a:xfrm>
                <a:grpFill/>
              </p:grpSpPr>
              <p:sp>
                <p:nvSpPr>
                  <p:cNvPr id="79" name="Rectangle 78">
                    <a:extLst>
                      <a:ext uri="{FF2B5EF4-FFF2-40B4-BE49-F238E27FC236}">
                        <a16:creationId xmlns:a16="http://schemas.microsoft.com/office/drawing/2014/main" id="{44E3B8E4-1DF0-C215-A8C6-CC7252074125}"/>
                      </a:ext>
                    </a:extLst>
                  </p:cNvPr>
                  <p:cNvSpPr/>
                  <p:nvPr/>
                </p:nvSpPr>
                <p:spPr>
                  <a:xfrm>
                    <a:off x="2931366" y="870640"/>
                    <a:ext cx="1910547" cy="687471"/>
                  </a:xfrm>
                  <a:prstGeom prst="rect">
                    <a:avLst/>
                  </a:prstGeom>
                  <a:grpFill/>
                  <a:ln>
                    <a:solidFill>
                      <a:srgbClr val="3481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TRAIN</a:t>
                    </a:r>
                  </a:p>
                </p:txBody>
              </p:sp>
              <p:sp>
                <p:nvSpPr>
                  <p:cNvPr id="80" name="Rectangle 79">
                    <a:extLst>
                      <a:ext uri="{FF2B5EF4-FFF2-40B4-BE49-F238E27FC236}">
                        <a16:creationId xmlns:a16="http://schemas.microsoft.com/office/drawing/2014/main" id="{FB57EB82-CAE2-E3E3-481B-D227EFAB22FA}"/>
                      </a:ext>
                    </a:extLst>
                  </p:cNvPr>
                  <p:cNvSpPr/>
                  <p:nvPr/>
                </p:nvSpPr>
                <p:spPr>
                  <a:xfrm>
                    <a:off x="5140333" y="870640"/>
                    <a:ext cx="1910547" cy="687471"/>
                  </a:xfrm>
                  <a:prstGeom prst="rect">
                    <a:avLst/>
                  </a:prstGeom>
                  <a:grpFill/>
                  <a:ln>
                    <a:solidFill>
                      <a:srgbClr val="3481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TRAIN</a:t>
                    </a:r>
                  </a:p>
                </p:txBody>
              </p:sp>
              <p:sp>
                <p:nvSpPr>
                  <p:cNvPr id="81" name="Rectangle 80">
                    <a:extLst>
                      <a:ext uri="{FF2B5EF4-FFF2-40B4-BE49-F238E27FC236}">
                        <a16:creationId xmlns:a16="http://schemas.microsoft.com/office/drawing/2014/main" id="{C5724172-21B8-66EA-051F-C80A03AA65FA}"/>
                      </a:ext>
                    </a:extLst>
                  </p:cNvPr>
                  <p:cNvSpPr/>
                  <p:nvPr/>
                </p:nvSpPr>
                <p:spPr>
                  <a:xfrm>
                    <a:off x="7350083" y="870641"/>
                    <a:ext cx="1910547" cy="687471"/>
                  </a:xfrm>
                  <a:prstGeom prst="rect">
                    <a:avLst/>
                  </a:prstGeom>
                  <a:grpFill/>
                  <a:ln>
                    <a:solidFill>
                      <a:srgbClr val="3481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TRAIN</a:t>
                    </a:r>
                  </a:p>
                </p:txBody>
              </p:sp>
              <p:sp>
                <p:nvSpPr>
                  <p:cNvPr id="82" name="Rectangle 81">
                    <a:extLst>
                      <a:ext uri="{FF2B5EF4-FFF2-40B4-BE49-F238E27FC236}">
                        <a16:creationId xmlns:a16="http://schemas.microsoft.com/office/drawing/2014/main" id="{86B9DE58-8527-BA00-CB44-A3DBA8104AF1}"/>
                      </a:ext>
                    </a:extLst>
                  </p:cNvPr>
                  <p:cNvSpPr/>
                  <p:nvPr/>
                </p:nvSpPr>
                <p:spPr>
                  <a:xfrm>
                    <a:off x="9559444" y="870640"/>
                    <a:ext cx="1910547" cy="687471"/>
                  </a:xfrm>
                  <a:prstGeom prst="rect">
                    <a:avLst/>
                  </a:prstGeom>
                  <a:grpFill/>
                  <a:ln>
                    <a:solidFill>
                      <a:srgbClr val="3481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TRAIN</a:t>
                    </a:r>
                  </a:p>
                </p:txBody>
              </p:sp>
            </p:grpSp>
          </p:grpSp>
          <p:sp>
            <p:nvSpPr>
              <p:cNvPr id="84" name="Rectangle 83">
                <a:extLst>
                  <a:ext uri="{FF2B5EF4-FFF2-40B4-BE49-F238E27FC236}">
                    <a16:creationId xmlns:a16="http://schemas.microsoft.com/office/drawing/2014/main" id="{79DC3926-7468-C7BB-2EB4-29B621341974}"/>
                  </a:ext>
                </a:extLst>
              </p:cNvPr>
              <p:cNvSpPr/>
              <p:nvPr/>
            </p:nvSpPr>
            <p:spPr>
              <a:xfrm>
                <a:off x="722202" y="5095564"/>
                <a:ext cx="1910547" cy="687471"/>
              </a:xfrm>
              <a:prstGeom prst="rect">
                <a:avLst/>
              </a:prstGeom>
              <a:solidFill>
                <a:srgbClr val="32825F"/>
              </a:solidFill>
              <a:ln>
                <a:solidFill>
                  <a:srgbClr val="C45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VAL</a:t>
                </a:r>
              </a:p>
            </p:txBody>
          </p:sp>
          <p:sp>
            <p:nvSpPr>
              <p:cNvPr id="85" name="Rectangle 84">
                <a:extLst>
                  <a:ext uri="{FF2B5EF4-FFF2-40B4-BE49-F238E27FC236}">
                    <a16:creationId xmlns:a16="http://schemas.microsoft.com/office/drawing/2014/main" id="{27071C39-1BE6-765E-FEA6-AA2C6DEB1E11}"/>
                  </a:ext>
                </a:extLst>
              </p:cNvPr>
              <p:cNvSpPr/>
              <p:nvPr/>
            </p:nvSpPr>
            <p:spPr>
              <a:xfrm>
                <a:off x="2930781" y="4219777"/>
                <a:ext cx="1910547" cy="687471"/>
              </a:xfrm>
              <a:prstGeom prst="rect">
                <a:avLst/>
              </a:prstGeom>
              <a:solidFill>
                <a:srgbClr val="32825F"/>
              </a:solidFill>
              <a:ln>
                <a:solidFill>
                  <a:srgbClr val="C45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VAL</a:t>
                </a:r>
              </a:p>
            </p:txBody>
          </p:sp>
          <p:sp>
            <p:nvSpPr>
              <p:cNvPr id="86" name="Rectangle 85">
                <a:extLst>
                  <a:ext uri="{FF2B5EF4-FFF2-40B4-BE49-F238E27FC236}">
                    <a16:creationId xmlns:a16="http://schemas.microsoft.com/office/drawing/2014/main" id="{3C01516B-9B7A-6225-F151-4EBB54630700}"/>
                  </a:ext>
                </a:extLst>
              </p:cNvPr>
              <p:cNvSpPr/>
              <p:nvPr/>
            </p:nvSpPr>
            <p:spPr>
              <a:xfrm>
                <a:off x="5140138" y="3350676"/>
                <a:ext cx="1910547" cy="687471"/>
              </a:xfrm>
              <a:prstGeom prst="rect">
                <a:avLst/>
              </a:prstGeom>
              <a:solidFill>
                <a:srgbClr val="32825F"/>
              </a:solidFill>
              <a:ln>
                <a:solidFill>
                  <a:srgbClr val="C45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VAL</a:t>
                </a:r>
              </a:p>
            </p:txBody>
          </p:sp>
          <p:sp>
            <p:nvSpPr>
              <p:cNvPr id="87" name="Rectangle 86">
                <a:extLst>
                  <a:ext uri="{FF2B5EF4-FFF2-40B4-BE49-F238E27FC236}">
                    <a16:creationId xmlns:a16="http://schemas.microsoft.com/office/drawing/2014/main" id="{76DF47D9-F49B-C327-078E-04B78D26EE76}"/>
                  </a:ext>
                </a:extLst>
              </p:cNvPr>
              <p:cNvSpPr/>
              <p:nvPr/>
            </p:nvSpPr>
            <p:spPr>
              <a:xfrm>
                <a:off x="7344295" y="2478233"/>
                <a:ext cx="1910547" cy="687471"/>
              </a:xfrm>
              <a:prstGeom prst="rect">
                <a:avLst/>
              </a:prstGeom>
              <a:solidFill>
                <a:srgbClr val="32825F"/>
              </a:solidFill>
              <a:ln>
                <a:solidFill>
                  <a:srgbClr val="C45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VAL</a:t>
                </a:r>
              </a:p>
            </p:txBody>
          </p:sp>
        </p:grpSp>
        <p:sp>
          <p:nvSpPr>
            <p:cNvPr id="119" name="TextBox 118">
              <a:extLst>
                <a:ext uri="{FF2B5EF4-FFF2-40B4-BE49-F238E27FC236}">
                  <a16:creationId xmlns:a16="http://schemas.microsoft.com/office/drawing/2014/main" id="{B1648C72-6567-5D15-BB2D-26780F63CCA8}"/>
                </a:ext>
              </a:extLst>
            </p:cNvPr>
            <p:cNvSpPr txBox="1"/>
            <p:nvPr/>
          </p:nvSpPr>
          <p:spPr>
            <a:xfrm>
              <a:off x="113178" y="2610302"/>
              <a:ext cx="946093" cy="307778"/>
            </a:xfrm>
            <a:prstGeom prst="rect">
              <a:avLst/>
            </a:prstGeom>
            <a:noFill/>
          </p:spPr>
          <p:txBody>
            <a:bodyPr wrap="none" rtlCol="0">
              <a:spAutoFit/>
            </a:bodyPr>
            <a:lstStyle/>
            <a:p>
              <a:r>
                <a:rPr lang="en-US" dirty="0">
                  <a:latin typeface="BentonSans" panose="02000504020000020004" pitchFamily="2" charset="0"/>
                </a:rPr>
                <a:t>Model #1</a:t>
              </a:r>
            </a:p>
          </p:txBody>
        </p:sp>
        <p:sp>
          <p:nvSpPr>
            <p:cNvPr id="120" name="TextBox 119">
              <a:extLst>
                <a:ext uri="{FF2B5EF4-FFF2-40B4-BE49-F238E27FC236}">
                  <a16:creationId xmlns:a16="http://schemas.microsoft.com/office/drawing/2014/main" id="{7F806DEB-41FE-40B4-9CD6-A53C1BFDF36E}"/>
                </a:ext>
              </a:extLst>
            </p:cNvPr>
            <p:cNvSpPr txBox="1"/>
            <p:nvPr/>
          </p:nvSpPr>
          <p:spPr>
            <a:xfrm>
              <a:off x="112644" y="3178467"/>
              <a:ext cx="973343" cy="307778"/>
            </a:xfrm>
            <a:prstGeom prst="rect">
              <a:avLst/>
            </a:prstGeom>
            <a:noFill/>
          </p:spPr>
          <p:txBody>
            <a:bodyPr wrap="none" rtlCol="0">
              <a:spAutoFit/>
            </a:bodyPr>
            <a:lstStyle/>
            <a:p>
              <a:r>
                <a:rPr lang="en-US" dirty="0">
                  <a:latin typeface="BentonSans" panose="02000504020000020004" pitchFamily="2" charset="0"/>
                </a:rPr>
                <a:t>Model #2</a:t>
              </a:r>
            </a:p>
          </p:txBody>
        </p:sp>
        <p:sp>
          <p:nvSpPr>
            <p:cNvPr id="121" name="TextBox 120">
              <a:extLst>
                <a:ext uri="{FF2B5EF4-FFF2-40B4-BE49-F238E27FC236}">
                  <a16:creationId xmlns:a16="http://schemas.microsoft.com/office/drawing/2014/main" id="{15518651-8886-A668-1A86-78DBD5FDB6AB}"/>
                </a:ext>
              </a:extLst>
            </p:cNvPr>
            <p:cNvSpPr txBox="1"/>
            <p:nvPr/>
          </p:nvSpPr>
          <p:spPr>
            <a:xfrm>
              <a:off x="112644" y="3774466"/>
              <a:ext cx="974947" cy="307778"/>
            </a:xfrm>
            <a:prstGeom prst="rect">
              <a:avLst/>
            </a:prstGeom>
            <a:noFill/>
          </p:spPr>
          <p:txBody>
            <a:bodyPr wrap="none" rtlCol="0">
              <a:spAutoFit/>
            </a:bodyPr>
            <a:lstStyle/>
            <a:p>
              <a:r>
                <a:rPr lang="en-US" dirty="0">
                  <a:latin typeface="BentonSans" panose="02000504020000020004" pitchFamily="2" charset="0"/>
                </a:rPr>
                <a:t>Model #3</a:t>
              </a:r>
            </a:p>
          </p:txBody>
        </p:sp>
        <p:sp>
          <p:nvSpPr>
            <p:cNvPr id="122" name="TextBox 121">
              <a:extLst>
                <a:ext uri="{FF2B5EF4-FFF2-40B4-BE49-F238E27FC236}">
                  <a16:creationId xmlns:a16="http://schemas.microsoft.com/office/drawing/2014/main" id="{FF5DF5D7-60F3-B7C0-10BE-3472E1EF015A}"/>
                </a:ext>
              </a:extLst>
            </p:cNvPr>
            <p:cNvSpPr txBox="1"/>
            <p:nvPr/>
          </p:nvSpPr>
          <p:spPr>
            <a:xfrm>
              <a:off x="112644" y="4350910"/>
              <a:ext cx="978153" cy="307778"/>
            </a:xfrm>
            <a:prstGeom prst="rect">
              <a:avLst/>
            </a:prstGeom>
            <a:noFill/>
          </p:spPr>
          <p:txBody>
            <a:bodyPr wrap="none" rtlCol="0">
              <a:spAutoFit/>
            </a:bodyPr>
            <a:lstStyle/>
            <a:p>
              <a:r>
                <a:rPr lang="en-US" dirty="0">
                  <a:latin typeface="BentonSans" panose="02000504020000020004" pitchFamily="2" charset="0"/>
                </a:rPr>
                <a:t>Model #4</a:t>
              </a:r>
            </a:p>
          </p:txBody>
        </p:sp>
        <p:sp>
          <p:nvSpPr>
            <p:cNvPr id="123" name="TextBox 122">
              <a:extLst>
                <a:ext uri="{FF2B5EF4-FFF2-40B4-BE49-F238E27FC236}">
                  <a16:creationId xmlns:a16="http://schemas.microsoft.com/office/drawing/2014/main" id="{6381D8D8-6642-F62B-AE84-D6A9E87E552C}"/>
                </a:ext>
              </a:extLst>
            </p:cNvPr>
            <p:cNvSpPr txBox="1"/>
            <p:nvPr/>
          </p:nvSpPr>
          <p:spPr>
            <a:xfrm>
              <a:off x="113178" y="4941919"/>
              <a:ext cx="973343" cy="307778"/>
            </a:xfrm>
            <a:prstGeom prst="rect">
              <a:avLst/>
            </a:prstGeom>
            <a:noFill/>
          </p:spPr>
          <p:txBody>
            <a:bodyPr wrap="none" rtlCol="0">
              <a:spAutoFit/>
            </a:bodyPr>
            <a:lstStyle/>
            <a:p>
              <a:r>
                <a:rPr lang="en-US" dirty="0">
                  <a:latin typeface="BentonSans" panose="02000504020000020004" pitchFamily="2" charset="0"/>
                </a:rPr>
                <a:t>Model #5</a:t>
              </a:r>
            </a:p>
          </p:txBody>
        </p:sp>
        <p:sp>
          <p:nvSpPr>
            <p:cNvPr id="124" name="TextBox 123">
              <a:extLst>
                <a:ext uri="{FF2B5EF4-FFF2-40B4-BE49-F238E27FC236}">
                  <a16:creationId xmlns:a16="http://schemas.microsoft.com/office/drawing/2014/main" id="{D3EB3874-6DC1-6FFD-F217-E8BD4ECD0F08}"/>
                </a:ext>
              </a:extLst>
            </p:cNvPr>
            <p:cNvSpPr txBox="1"/>
            <p:nvPr/>
          </p:nvSpPr>
          <p:spPr>
            <a:xfrm>
              <a:off x="1443562" y="2203943"/>
              <a:ext cx="792205" cy="307778"/>
            </a:xfrm>
            <a:prstGeom prst="rect">
              <a:avLst/>
            </a:prstGeom>
            <a:noFill/>
          </p:spPr>
          <p:txBody>
            <a:bodyPr wrap="none" rtlCol="0">
              <a:spAutoFit/>
            </a:bodyPr>
            <a:lstStyle/>
            <a:p>
              <a:r>
                <a:rPr lang="en-US" dirty="0">
                  <a:latin typeface="BentonSans" panose="02000504020000020004" pitchFamily="2" charset="0"/>
                </a:rPr>
                <a:t>Fold #1</a:t>
              </a:r>
            </a:p>
          </p:txBody>
        </p:sp>
        <p:sp>
          <p:nvSpPr>
            <p:cNvPr id="126" name="TextBox 125">
              <a:extLst>
                <a:ext uri="{FF2B5EF4-FFF2-40B4-BE49-F238E27FC236}">
                  <a16:creationId xmlns:a16="http://schemas.microsoft.com/office/drawing/2014/main" id="{7DB288DE-2C52-F62E-66BD-953781E42C52}"/>
                </a:ext>
              </a:extLst>
            </p:cNvPr>
            <p:cNvSpPr txBox="1"/>
            <p:nvPr/>
          </p:nvSpPr>
          <p:spPr>
            <a:xfrm>
              <a:off x="4459814" y="2196858"/>
              <a:ext cx="821059" cy="307778"/>
            </a:xfrm>
            <a:prstGeom prst="rect">
              <a:avLst/>
            </a:prstGeom>
            <a:noFill/>
          </p:spPr>
          <p:txBody>
            <a:bodyPr wrap="none" rtlCol="0">
              <a:spAutoFit/>
            </a:bodyPr>
            <a:lstStyle/>
            <a:p>
              <a:r>
                <a:rPr lang="en-US" dirty="0">
                  <a:latin typeface="BentonSans" panose="02000504020000020004" pitchFamily="2" charset="0"/>
                </a:rPr>
                <a:t>Fold #3</a:t>
              </a:r>
            </a:p>
          </p:txBody>
        </p:sp>
        <p:sp>
          <p:nvSpPr>
            <p:cNvPr id="127" name="TextBox 126">
              <a:extLst>
                <a:ext uri="{FF2B5EF4-FFF2-40B4-BE49-F238E27FC236}">
                  <a16:creationId xmlns:a16="http://schemas.microsoft.com/office/drawing/2014/main" id="{D46B446D-8B44-CC4F-F0D8-4CAFE8BAC023}"/>
                </a:ext>
              </a:extLst>
            </p:cNvPr>
            <p:cNvSpPr txBox="1"/>
            <p:nvPr/>
          </p:nvSpPr>
          <p:spPr>
            <a:xfrm>
              <a:off x="2951957" y="2203943"/>
              <a:ext cx="819455" cy="307778"/>
            </a:xfrm>
            <a:prstGeom prst="rect">
              <a:avLst/>
            </a:prstGeom>
            <a:noFill/>
          </p:spPr>
          <p:txBody>
            <a:bodyPr wrap="none" rtlCol="0">
              <a:spAutoFit/>
            </a:bodyPr>
            <a:lstStyle/>
            <a:p>
              <a:r>
                <a:rPr lang="en-US" dirty="0">
                  <a:latin typeface="BentonSans" panose="02000504020000020004" pitchFamily="2" charset="0"/>
                </a:rPr>
                <a:t>Fold #2</a:t>
              </a:r>
            </a:p>
          </p:txBody>
        </p:sp>
        <p:sp>
          <p:nvSpPr>
            <p:cNvPr id="128" name="TextBox 127">
              <a:extLst>
                <a:ext uri="{FF2B5EF4-FFF2-40B4-BE49-F238E27FC236}">
                  <a16:creationId xmlns:a16="http://schemas.microsoft.com/office/drawing/2014/main" id="{4D9E5847-563B-7CF6-E247-8C30786098BF}"/>
                </a:ext>
              </a:extLst>
            </p:cNvPr>
            <p:cNvSpPr txBox="1"/>
            <p:nvPr/>
          </p:nvSpPr>
          <p:spPr>
            <a:xfrm>
              <a:off x="7476870" y="2200966"/>
              <a:ext cx="819455" cy="307778"/>
            </a:xfrm>
            <a:prstGeom prst="rect">
              <a:avLst/>
            </a:prstGeom>
            <a:noFill/>
          </p:spPr>
          <p:txBody>
            <a:bodyPr wrap="none" rtlCol="0">
              <a:spAutoFit/>
            </a:bodyPr>
            <a:lstStyle/>
            <a:p>
              <a:r>
                <a:rPr lang="en-US" dirty="0">
                  <a:latin typeface="BentonSans" panose="02000504020000020004" pitchFamily="2" charset="0"/>
                </a:rPr>
                <a:t>Fold #5</a:t>
              </a:r>
            </a:p>
          </p:txBody>
        </p:sp>
        <p:sp>
          <p:nvSpPr>
            <p:cNvPr id="129" name="TextBox 128">
              <a:extLst>
                <a:ext uri="{FF2B5EF4-FFF2-40B4-BE49-F238E27FC236}">
                  <a16:creationId xmlns:a16="http://schemas.microsoft.com/office/drawing/2014/main" id="{9A46E210-03D1-A118-EA54-0940EC2E410A}"/>
                </a:ext>
              </a:extLst>
            </p:cNvPr>
            <p:cNvSpPr txBox="1"/>
            <p:nvPr/>
          </p:nvSpPr>
          <p:spPr>
            <a:xfrm>
              <a:off x="5968211" y="2200454"/>
              <a:ext cx="824265" cy="307778"/>
            </a:xfrm>
            <a:prstGeom prst="rect">
              <a:avLst/>
            </a:prstGeom>
            <a:noFill/>
          </p:spPr>
          <p:txBody>
            <a:bodyPr wrap="none" rtlCol="0">
              <a:spAutoFit/>
            </a:bodyPr>
            <a:lstStyle/>
            <a:p>
              <a:r>
                <a:rPr lang="en-US" dirty="0">
                  <a:latin typeface="BentonSans" panose="02000504020000020004" pitchFamily="2" charset="0"/>
                </a:rPr>
                <a:t>Fold #4</a:t>
              </a:r>
            </a:p>
          </p:txBody>
        </p:sp>
        <p:sp>
          <p:nvSpPr>
            <p:cNvPr id="147" name="Rectangle: Rounded Corners 146">
              <a:extLst>
                <a:ext uri="{FF2B5EF4-FFF2-40B4-BE49-F238E27FC236}">
                  <a16:creationId xmlns:a16="http://schemas.microsoft.com/office/drawing/2014/main" id="{A3D4EDED-0A80-2DBD-CD83-C37E8F6A79F6}"/>
                </a:ext>
              </a:extLst>
            </p:cNvPr>
            <p:cNvSpPr/>
            <p:nvPr/>
          </p:nvSpPr>
          <p:spPr>
            <a:xfrm>
              <a:off x="112645" y="2202437"/>
              <a:ext cx="8661851" cy="3290029"/>
            </a:xfrm>
            <a:prstGeom prst="roundRect">
              <a:avLst>
                <a:gd name="adj" fmla="val 6533"/>
              </a:avLst>
            </a:prstGeom>
            <a:noFill/>
            <a:ln w="28575">
              <a:solidFill>
                <a:srgbClr val="3AEF0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Rounded Corners 21">
            <a:extLst>
              <a:ext uri="{FF2B5EF4-FFF2-40B4-BE49-F238E27FC236}">
                <a16:creationId xmlns:a16="http://schemas.microsoft.com/office/drawing/2014/main" id="{7CF09214-BC60-4184-9EA7-4934FC219AAE}"/>
              </a:ext>
            </a:extLst>
          </p:cNvPr>
          <p:cNvSpPr/>
          <p:nvPr/>
        </p:nvSpPr>
        <p:spPr>
          <a:xfrm>
            <a:off x="7597594" y="3011669"/>
            <a:ext cx="4424858" cy="2852564"/>
          </a:xfrm>
          <a:prstGeom prst="roundRect">
            <a:avLst>
              <a:gd name="adj" fmla="val 6533"/>
            </a:avLst>
          </a:prstGeom>
          <a:noFill/>
          <a:ln w="28575">
            <a:solidFill>
              <a:srgbClr val="F834F8"/>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00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104"/>
                                        </p:tgtEl>
                                        <p:attrNameLst>
                                          <p:attrName>style.visibility</p:attrName>
                                        </p:attrNameLst>
                                      </p:cBhvr>
                                      <p:to>
                                        <p:strVal val="visible"/>
                                      </p:to>
                                    </p:set>
                                    <p:animEffect transition="in" filter="fade">
                                      <p:cBhvr>
                                        <p:cTn id="15" dur="500"/>
                                        <p:tgtEl>
                                          <p:spTgt spid="104"/>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6"/>
                                        </p:tgtEl>
                                        <p:attrNameLst>
                                          <p:attrName>style.visibility</p:attrName>
                                        </p:attrNameLst>
                                      </p:cBhvr>
                                      <p:to>
                                        <p:strVal val="visible"/>
                                      </p:to>
                                    </p:set>
                                    <p:animEffect transition="in" filter="fade">
                                      <p:cBhvr>
                                        <p:cTn id="29" dur="500"/>
                                        <p:tgtEl>
                                          <p:spTgt spid="14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9"/>
                                        </p:tgtEl>
                                        <p:attrNameLst>
                                          <p:attrName>style.visibility</p:attrName>
                                        </p:attrNameLst>
                                      </p:cBhvr>
                                      <p:to>
                                        <p:strVal val="visible"/>
                                      </p:to>
                                    </p:set>
                                    <p:animEffect transition="in" filter="fade">
                                      <p:cBhvr>
                                        <p:cTn id="37" dur="500"/>
                                        <p:tgtEl>
                                          <p:spTgt spid="13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animBg="1"/>
      <p:bldP spid="146" grpId="0"/>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089BB-DE99-E1B3-46C5-5E2BB7DD7CC8}"/>
              </a:ext>
            </a:extLst>
          </p:cNvPr>
          <p:cNvSpPr>
            <a:spLocks noGrp="1"/>
          </p:cNvSpPr>
          <p:nvPr>
            <p:ph type="title"/>
          </p:nvPr>
        </p:nvSpPr>
        <p:spPr>
          <a:xfrm>
            <a:off x="819037" y="143187"/>
            <a:ext cx="10515600" cy="523221"/>
          </a:xfrm>
        </p:spPr>
        <p:txBody>
          <a:bodyPr>
            <a:normAutofit fontScale="90000"/>
          </a:bodyPr>
          <a:lstStyle/>
          <a:p>
            <a:pPr algn="ctr"/>
            <a:r>
              <a:rPr lang="en-US" sz="4000" b="1" dirty="0">
                <a:solidFill>
                  <a:srgbClr val="C4555C"/>
                </a:solidFill>
                <a:latin typeface="BentonSans" panose="02000504020000020004" pitchFamily="2" charset="0"/>
              </a:rPr>
              <a:t>Results</a:t>
            </a:r>
            <a:r>
              <a:rPr lang="en-US" sz="4000" b="1" dirty="0">
                <a:latin typeface="BentonSans" panose="02000504020000020004" pitchFamily="2" charset="0"/>
              </a:rPr>
              <a:t> </a:t>
            </a:r>
            <a:r>
              <a:rPr lang="en-US" sz="4000" b="1" dirty="0">
                <a:solidFill>
                  <a:srgbClr val="C4555C"/>
                </a:solidFill>
                <a:latin typeface="BentonSans" panose="02000504020000020004" pitchFamily="2" charset="0"/>
              </a:rPr>
              <a:t>&amp;</a:t>
            </a:r>
            <a:r>
              <a:rPr lang="en-US" sz="4000" b="1" dirty="0">
                <a:latin typeface="BentonSans" panose="02000504020000020004" pitchFamily="2" charset="0"/>
              </a:rPr>
              <a:t> </a:t>
            </a:r>
            <a:r>
              <a:rPr lang="en-US" sz="4000" b="1" dirty="0">
                <a:solidFill>
                  <a:srgbClr val="32825F"/>
                </a:solidFill>
                <a:latin typeface="BentonSans" panose="02000504020000020004" pitchFamily="2" charset="0"/>
              </a:rPr>
              <a:t>Conclusion</a:t>
            </a:r>
          </a:p>
        </p:txBody>
      </p:sp>
      <p:sp>
        <p:nvSpPr>
          <p:cNvPr id="21" name="TextBox 20">
            <a:extLst>
              <a:ext uri="{FF2B5EF4-FFF2-40B4-BE49-F238E27FC236}">
                <a16:creationId xmlns:a16="http://schemas.microsoft.com/office/drawing/2014/main" id="{CE72633A-8AD7-AC60-9AF7-B1885F6D3B50}"/>
              </a:ext>
            </a:extLst>
          </p:cNvPr>
          <p:cNvSpPr txBox="1"/>
          <p:nvPr/>
        </p:nvSpPr>
        <p:spPr>
          <a:xfrm>
            <a:off x="0" y="1408694"/>
            <a:ext cx="2889649" cy="461665"/>
          </a:xfrm>
          <a:prstGeom prst="rect">
            <a:avLst/>
          </a:prstGeom>
          <a:noFill/>
        </p:spPr>
        <p:txBody>
          <a:bodyPr wrap="square" rtlCol="0">
            <a:spAutoFit/>
          </a:bodyPr>
          <a:lstStyle/>
          <a:p>
            <a:pPr algn="ctr"/>
            <a:r>
              <a:rPr lang="en-US" sz="1200" dirty="0">
                <a:latin typeface="BentonSans" panose="02000504020000020004" pitchFamily="2" charset="0"/>
              </a:rPr>
              <a:t>Table 1. Initial model screening w/o cross validation</a:t>
            </a:r>
          </a:p>
        </p:txBody>
      </p:sp>
      <p:graphicFrame>
        <p:nvGraphicFramePr>
          <p:cNvPr id="23" name="Table 22">
            <a:extLst>
              <a:ext uri="{FF2B5EF4-FFF2-40B4-BE49-F238E27FC236}">
                <a16:creationId xmlns:a16="http://schemas.microsoft.com/office/drawing/2014/main" id="{CCD2EB4E-FAFF-9E48-8960-8F022BF34CDA}"/>
              </a:ext>
            </a:extLst>
          </p:cNvPr>
          <p:cNvGraphicFramePr>
            <a:graphicFrameLocks noGrp="1"/>
          </p:cNvGraphicFramePr>
          <p:nvPr>
            <p:extLst>
              <p:ext uri="{D42A27DB-BD31-4B8C-83A1-F6EECF244321}">
                <p14:modId xmlns:p14="http://schemas.microsoft.com/office/powerpoint/2010/main" val="1917446219"/>
              </p:ext>
            </p:extLst>
          </p:nvPr>
        </p:nvGraphicFramePr>
        <p:xfrm>
          <a:off x="202260" y="2003063"/>
          <a:ext cx="2528856" cy="1229580"/>
        </p:xfrm>
        <a:graphic>
          <a:graphicData uri="http://schemas.openxmlformats.org/drawingml/2006/table">
            <a:tbl>
              <a:tblPr>
                <a:tableStyleId>{5C22544A-7EE6-4342-B048-85BDC9FD1C3A}</a:tableStyleId>
              </a:tblPr>
              <a:tblGrid>
                <a:gridCol w="729239">
                  <a:extLst>
                    <a:ext uri="{9D8B030D-6E8A-4147-A177-3AD203B41FA5}">
                      <a16:colId xmlns:a16="http://schemas.microsoft.com/office/drawing/2014/main" val="3320275949"/>
                    </a:ext>
                  </a:extLst>
                </a:gridCol>
                <a:gridCol w="856034">
                  <a:extLst>
                    <a:ext uri="{9D8B030D-6E8A-4147-A177-3AD203B41FA5}">
                      <a16:colId xmlns:a16="http://schemas.microsoft.com/office/drawing/2014/main" val="3261049152"/>
                    </a:ext>
                  </a:extLst>
                </a:gridCol>
                <a:gridCol w="943583">
                  <a:extLst>
                    <a:ext uri="{9D8B030D-6E8A-4147-A177-3AD203B41FA5}">
                      <a16:colId xmlns:a16="http://schemas.microsoft.com/office/drawing/2014/main" val="4124146269"/>
                    </a:ext>
                  </a:extLst>
                </a:gridCol>
              </a:tblGrid>
              <a:tr h="302480">
                <a:tc>
                  <a:txBody>
                    <a:bodyPr/>
                    <a:lstStyle/>
                    <a:p>
                      <a:pPr algn="ctr" fontAlgn="ctr"/>
                      <a:r>
                        <a:rPr lang="en-US" sz="1100" b="1" u="none" strike="noStrike" dirty="0">
                          <a:effectLst/>
                          <a:latin typeface="BentonSans" panose="02000504020000020004" pitchFamily="2" charset="0"/>
                        </a:rPr>
                        <a:t>Model</a:t>
                      </a:r>
                      <a:endParaRPr lang="en-US" sz="1100" b="1"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1" u="none" strike="noStrike" dirty="0">
                          <a:effectLst/>
                          <a:latin typeface="BentonSans" panose="02000504020000020004" pitchFamily="2" charset="0"/>
                        </a:rPr>
                        <a:t>Val F1</a:t>
                      </a:r>
                      <a:endParaRPr lang="en-US" sz="1100" b="1"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1" u="none" strike="noStrike" dirty="0">
                          <a:effectLst/>
                          <a:latin typeface="BentonSans" panose="02000504020000020004" pitchFamily="2" charset="0"/>
                        </a:rPr>
                        <a:t>Val MCC</a:t>
                      </a:r>
                      <a:endParaRPr lang="en-US" sz="1100" b="1"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113943"/>
                  </a:ext>
                </a:extLst>
              </a:tr>
              <a:tr h="184150">
                <a:tc>
                  <a:txBody>
                    <a:bodyPr/>
                    <a:lstStyle/>
                    <a:p>
                      <a:pPr algn="ctr" fontAlgn="ctr"/>
                      <a:r>
                        <a:rPr lang="en-US" sz="1050" u="none" strike="noStrike" dirty="0">
                          <a:effectLst/>
                          <a:latin typeface="BentonSans" panose="02000504020000020004" pitchFamily="2" charset="0"/>
                        </a:rPr>
                        <a:t>ENet-B0</a:t>
                      </a:r>
                      <a:endParaRPr lang="en-US" sz="1050" b="0"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ctr"/>
                      <a:r>
                        <a:rPr lang="en-US" sz="1050" u="none" strike="noStrike" dirty="0">
                          <a:effectLst/>
                          <a:latin typeface="BentonSans" panose="02000504020000020004" pitchFamily="2" charset="0"/>
                        </a:rPr>
                        <a:t>0.288</a:t>
                      </a:r>
                      <a:endParaRPr lang="en-US" sz="1050" b="0"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ctr"/>
                      <a:r>
                        <a:rPr lang="en-US" sz="1050" u="none" strike="noStrike">
                          <a:effectLst/>
                          <a:latin typeface="BentonSans" panose="02000504020000020004" pitchFamily="2" charset="0"/>
                        </a:rPr>
                        <a:t>0.242</a:t>
                      </a:r>
                      <a:endParaRPr lang="en-US" sz="1050" b="0" i="0" u="none" strike="noStrike">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4095308731"/>
                  </a:ext>
                </a:extLst>
              </a:tr>
              <a:tr h="184150">
                <a:tc>
                  <a:txBody>
                    <a:bodyPr/>
                    <a:lstStyle/>
                    <a:p>
                      <a:pPr algn="ctr" fontAlgn="ctr"/>
                      <a:r>
                        <a:rPr lang="en-US" sz="1050" b="1" u="none" strike="noStrike" dirty="0">
                          <a:effectLst/>
                          <a:latin typeface="BentonSans" panose="02000504020000020004" pitchFamily="2" charset="0"/>
                        </a:rPr>
                        <a:t>ENet-B1</a:t>
                      </a:r>
                      <a:endParaRPr lang="en-US" sz="1050" b="1"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ctr"/>
                      <a:r>
                        <a:rPr lang="en-US" sz="1050" b="1" u="none" strike="noStrike" dirty="0">
                          <a:effectLst/>
                          <a:latin typeface="BentonSans" panose="02000504020000020004" pitchFamily="2" charset="0"/>
                        </a:rPr>
                        <a:t>0.462</a:t>
                      </a:r>
                      <a:endParaRPr lang="en-US" sz="1050" b="1"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ctr"/>
                      <a:r>
                        <a:rPr lang="en-US" sz="1050" b="1" u="none" strike="noStrike" dirty="0">
                          <a:effectLst/>
                          <a:latin typeface="BentonSans" panose="02000504020000020004" pitchFamily="2" charset="0"/>
                        </a:rPr>
                        <a:t>0.374</a:t>
                      </a:r>
                      <a:endParaRPr lang="en-US" sz="1050" b="1"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47354257"/>
                  </a:ext>
                </a:extLst>
              </a:tr>
              <a:tr h="184150">
                <a:tc>
                  <a:txBody>
                    <a:bodyPr/>
                    <a:lstStyle/>
                    <a:p>
                      <a:pPr algn="ctr" fontAlgn="ctr"/>
                      <a:r>
                        <a:rPr lang="en-US" sz="1050" u="none" strike="noStrike" dirty="0">
                          <a:effectLst/>
                          <a:latin typeface="BentonSans" panose="02000504020000020004" pitchFamily="2" charset="0"/>
                        </a:rPr>
                        <a:t>ENet-B2</a:t>
                      </a:r>
                      <a:endParaRPr lang="en-US" sz="1050" b="0"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ctr"/>
                      <a:r>
                        <a:rPr lang="en-US" sz="1050" u="none" strike="noStrike" dirty="0">
                          <a:effectLst/>
                          <a:latin typeface="BentonSans" panose="02000504020000020004" pitchFamily="2" charset="0"/>
                        </a:rPr>
                        <a:t>0.345</a:t>
                      </a:r>
                      <a:endParaRPr lang="en-US" sz="1050" b="0"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ctr"/>
                      <a:r>
                        <a:rPr lang="en-US" sz="1050" u="none" strike="noStrike">
                          <a:effectLst/>
                          <a:latin typeface="BentonSans" panose="02000504020000020004" pitchFamily="2" charset="0"/>
                        </a:rPr>
                        <a:t>0.262</a:t>
                      </a:r>
                      <a:endParaRPr lang="en-US" sz="1050" b="0" i="0" u="none" strike="noStrike">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930144291"/>
                  </a:ext>
                </a:extLst>
              </a:tr>
              <a:tr h="184150">
                <a:tc>
                  <a:txBody>
                    <a:bodyPr/>
                    <a:lstStyle/>
                    <a:p>
                      <a:pPr algn="ctr" fontAlgn="ctr"/>
                      <a:r>
                        <a:rPr lang="en-US" sz="1050" u="none" strike="noStrike" dirty="0">
                          <a:effectLst/>
                          <a:latin typeface="BentonSans" panose="02000504020000020004" pitchFamily="2" charset="0"/>
                        </a:rPr>
                        <a:t>ENet-B3</a:t>
                      </a:r>
                      <a:endParaRPr lang="en-US" sz="1050" b="0"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ctr"/>
                      <a:r>
                        <a:rPr lang="en-US" sz="1050" u="none" strike="noStrike" dirty="0">
                          <a:effectLst/>
                          <a:latin typeface="BentonSans" panose="02000504020000020004" pitchFamily="2" charset="0"/>
                        </a:rPr>
                        <a:t>0.274</a:t>
                      </a:r>
                      <a:endParaRPr lang="en-US" sz="1050" b="0"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ctr"/>
                      <a:r>
                        <a:rPr lang="en-US" sz="1050" u="none" strike="noStrike" dirty="0">
                          <a:effectLst/>
                          <a:latin typeface="BentonSans" panose="02000504020000020004" pitchFamily="2" charset="0"/>
                        </a:rPr>
                        <a:t>0.214</a:t>
                      </a:r>
                      <a:endParaRPr lang="en-US" sz="1050" b="0"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947133208"/>
                  </a:ext>
                </a:extLst>
              </a:tr>
              <a:tr h="190500">
                <a:tc>
                  <a:txBody>
                    <a:bodyPr/>
                    <a:lstStyle/>
                    <a:p>
                      <a:pPr algn="ctr" fontAlgn="ctr"/>
                      <a:r>
                        <a:rPr lang="en-US" sz="1050" b="1" u="none" strike="noStrike" dirty="0">
                          <a:effectLst/>
                          <a:latin typeface="BentonSans" panose="02000504020000020004" pitchFamily="2" charset="0"/>
                        </a:rPr>
                        <a:t>ENet-B4</a:t>
                      </a:r>
                      <a:endParaRPr lang="en-US" sz="1050" b="1"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ctr"/>
                      <a:r>
                        <a:rPr lang="en-US" sz="1050" b="1" u="none" strike="noStrike" dirty="0">
                          <a:effectLst/>
                          <a:latin typeface="BentonSans" panose="02000504020000020004" pitchFamily="2" charset="0"/>
                        </a:rPr>
                        <a:t>0.43</a:t>
                      </a:r>
                      <a:endParaRPr lang="en-US" sz="1050" b="1"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ctr"/>
                      <a:r>
                        <a:rPr lang="en-US" sz="1050" b="1" u="none" strike="noStrike" dirty="0">
                          <a:effectLst/>
                          <a:latin typeface="BentonSans" panose="02000504020000020004" pitchFamily="2" charset="0"/>
                        </a:rPr>
                        <a:t>0.336</a:t>
                      </a:r>
                      <a:endParaRPr lang="en-US" sz="1050" b="1"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4802289"/>
                  </a:ext>
                </a:extLst>
              </a:tr>
            </a:tbl>
          </a:graphicData>
        </a:graphic>
      </p:graphicFrame>
      <p:sp>
        <p:nvSpPr>
          <p:cNvPr id="24" name="Rectangle 23">
            <a:extLst>
              <a:ext uri="{FF2B5EF4-FFF2-40B4-BE49-F238E27FC236}">
                <a16:creationId xmlns:a16="http://schemas.microsoft.com/office/drawing/2014/main" id="{7CD7A978-6398-D5B3-91EF-4C162EEAED83}"/>
              </a:ext>
            </a:extLst>
          </p:cNvPr>
          <p:cNvSpPr>
            <a:spLocks/>
          </p:cNvSpPr>
          <p:nvPr/>
        </p:nvSpPr>
        <p:spPr>
          <a:xfrm>
            <a:off x="150822" y="2485482"/>
            <a:ext cx="2623431" cy="1837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BentonSans" panose="02000504020000020004" pitchFamily="2" charset="0"/>
            </a:endParaRPr>
          </a:p>
        </p:txBody>
      </p:sp>
      <p:sp>
        <p:nvSpPr>
          <p:cNvPr id="25" name="Rectangle 24">
            <a:extLst>
              <a:ext uri="{FF2B5EF4-FFF2-40B4-BE49-F238E27FC236}">
                <a16:creationId xmlns:a16="http://schemas.microsoft.com/office/drawing/2014/main" id="{D6D2E6D8-4A6C-9AE4-9AA9-6C86F74DFE67}"/>
              </a:ext>
            </a:extLst>
          </p:cNvPr>
          <p:cNvSpPr>
            <a:spLocks/>
          </p:cNvSpPr>
          <p:nvPr/>
        </p:nvSpPr>
        <p:spPr>
          <a:xfrm>
            <a:off x="150823" y="3032812"/>
            <a:ext cx="2623430" cy="1837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BentonSans" panose="02000504020000020004" pitchFamily="2" charset="0"/>
            </a:endParaRPr>
          </a:p>
        </p:txBody>
      </p:sp>
      <p:sp>
        <p:nvSpPr>
          <p:cNvPr id="57" name="TextBox 56">
            <a:extLst>
              <a:ext uri="{FF2B5EF4-FFF2-40B4-BE49-F238E27FC236}">
                <a16:creationId xmlns:a16="http://schemas.microsoft.com/office/drawing/2014/main" id="{6D74DC91-C2BB-D81A-6D4D-B346616496C8}"/>
              </a:ext>
            </a:extLst>
          </p:cNvPr>
          <p:cNvSpPr txBox="1"/>
          <p:nvPr/>
        </p:nvSpPr>
        <p:spPr>
          <a:xfrm>
            <a:off x="7405115" y="879643"/>
            <a:ext cx="4823756" cy="276999"/>
          </a:xfrm>
          <a:prstGeom prst="rect">
            <a:avLst/>
          </a:prstGeom>
          <a:noFill/>
        </p:spPr>
        <p:txBody>
          <a:bodyPr wrap="none" rtlCol="0">
            <a:spAutoFit/>
          </a:bodyPr>
          <a:lstStyle/>
          <a:p>
            <a:r>
              <a:rPr lang="en-US" sz="1200" dirty="0">
                <a:highlight>
                  <a:srgbClr val="FFFFFF"/>
                </a:highlight>
                <a:latin typeface="BentonSans" panose="02000504020000020004" pitchFamily="2" charset="0"/>
              </a:rPr>
              <a:t>Table 3. Cross Validation results on challenge validation data </a:t>
            </a:r>
            <a:r>
              <a:rPr lang="en-US" sz="1200" dirty="0">
                <a:solidFill>
                  <a:schemeClr val="bg1"/>
                </a:solidFill>
                <a:highlight>
                  <a:srgbClr val="FFFFFF"/>
                </a:highlight>
                <a:latin typeface="BentonSans" panose="02000504020000020004" pitchFamily="2" charset="0"/>
              </a:rPr>
              <a:t>…….</a:t>
            </a:r>
          </a:p>
        </p:txBody>
      </p:sp>
      <p:sp>
        <p:nvSpPr>
          <p:cNvPr id="26" name="TextBox 25">
            <a:extLst>
              <a:ext uri="{FF2B5EF4-FFF2-40B4-BE49-F238E27FC236}">
                <a16:creationId xmlns:a16="http://schemas.microsoft.com/office/drawing/2014/main" id="{A5187C16-9FC0-E4DB-E93E-263C84E80BC5}"/>
              </a:ext>
            </a:extLst>
          </p:cNvPr>
          <p:cNvSpPr txBox="1"/>
          <p:nvPr/>
        </p:nvSpPr>
        <p:spPr>
          <a:xfrm>
            <a:off x="3012265" y="645416"/>
            <a:ext cx="3698888" cy="276999"/>
          </a:xfrm>
          <a:prstGeom prst="rect">
            <a:avLst/>
          </a:prstGeom>
          <a:noFill/>
        </p:spPr>
        <p:txBody>
          <a:bodyPr wrap="square" rtlCol="0">
            <a:spAutoFit/>
          </a:bodyPr>
          <a:lstStyle/>
          <a:p>
            <a:r>
              <a:rPr lang="en-US" sz="1200" dirty="0">
                <a:latin typeface="BentonSans" panose="02000504020000020004" pitchFamily="2" charset="0"/>
              </a:rPr>
              <a:t>Cross Validation: Training curves on top-2 models</a:t>
            </a:r>
          </a:p>
        </p:txBody>
      </p:sp>
      <p:sp>
        <p:nvSpPr>
          <p:cNvPr id="75" name="Slide Number Placeholder 2">
            <a:extLst>
              <a:ext uri="{FF2B5EF4-FFF2-40B4-BE49-F238E27FC236}">
                <a16:creationId xmlns:a16="http://schemas.microsoft.com/office/drawing/2014/main" id="{69F9BBD7-03C5-D897-31D4-562CD43BD77A}"/>
              </a:ext>
            </a:extLst>
          </p:cNvPr>
          <p:cNvSpPr txBox="1">
            <a:spLocks/>
          </p:cNvSpPr>
          <p:nvPr/>
        </p:nvSpPr>
        <p:spPr>
          <a:xfrm>
            <a:off x="938473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z="1000" smtClean="0">
                <a:solidFill>
                  <a:schemeClr val="bg1"/>
                </a:solidFill>
              </a:rPr>
              <a:pPr/>
              <a:t>6</a:t>
            </a:fld>
            <a:endParaRPr lang="en-US" sz="1000" dirty="0">
              <a:solidFill>
                <a:schemeClr val="bg1"/>
              </a:solidFill>
            </a:endParaRPr>
          </a:p>
        </p:txBody>
      </p:sp>
      <p:graphicFrame>
        <p:nvGraphicFramePr>
          <p:cNvPr id="3" name="Table 2">
            <a:extLst>
              <a:ext uri="{FF2B5EF4-FFF2-40B4-BE49-F238E27FC236}">
                <a16:creationId xmlns:a16="http://schemas.microsoft.com/office/drawing/2014/main" id="{BD582F41-10B7-C946-FC33-37D6441CDF32}"/>
              </a:ext>
            </a:extLst>
          </p:cNvPr>
          <p:cNvGraphicFramePr>
            <a:graphicFrameLocks noGrp="1"/>
          </p:cNvGraphicFramePr>
          <p:nvPr>
            <p:extLst>
              <p:ext uri="{D42A27DB-BD31-4B8C-83A1-F6EECF244321}">
                <p14:modId xmlns:p14="http://schemas.microsoft.com/office/powerpoint/2010/main" val="2427061629"/>
              </p:ext>
            </p:extLst>
          </p:nvPr>
        </p:nvGraphicFramePr>
        <p:xfrm>
          <a:off x="231386" y="4091333"/>
          <a:ext cx="2523614" cy="1763448"/>
        </p:xfrm>
        <a:graphic>
          <a:graphicData uri="http://schemas.openxmlformats.org/drawingml/2006/table">
            <a:tbl>
              <a:tblPr>
                <a:tableStyleId>{5C22544A-7EE6-4342-B048-85BDC9FD1C3A}</a:tableStyleId>
              </a:tblPr>
              <a:tblGrid>
                <a:gridCol w="1434396">
                  <a:extLst>
                    <a:ext uri="{9D8B030D-6E8A-4147-A177-3AD203B41FA5}">
                      <a16:colId xmlns:a16="http://schemas.microsoft.com/office/drawing/2014/main" val="2396323305"/>
                    </a:ext>
                  </a:extLst>
                </a:gridCol>
                <a:gridCol w="1089218">
                  <a:extLst>
                    <a:ext uri="{9D8B030D-6E8A-4147-A177-3AD203B41FA5}">
                      <a16:colId xmlns:a16="http://schemas.microsoft.com/office/drawing/2014/main" val="3250176066"/>
                    </a:ext>
                  </a:extLst>
                </a:gridCol>
              </a:tblGrid>
              <a:tr h="283898">
                <a:tc>
                  <a:txBody>
                    <a:bodyPr/>
                    <a:lstStyle/>
                    <a:p>
                      <a:pPr algn="ctr" fontAlgn="ctr"/>
                      <a:r>
                        <a:rPr lang="en-US" sz="1100" b="1" u="none" strike="noStrike" dirty="0">
                          <a:effectLst/>
                          <a:latin typeface="BentonSans" panose="02000504020000020004" pitchFamily="2" charset="0"/>
                        </a:rPr>
                        <a:t>Hyperparameter</a:t>
                      </a:r>
                      <a:endParaRPr lang="en-US" sz="1100" b="1" i="0" u="none" strike="noStrike" dirty="0">
                        <a:solidFill>
                          <a:srgbClr val="000000"/>
                        </a:solidFill>
                        <a:effectLst/>
                        <a:latin typeface="BentonSans" panose="02000504020000020004" pitchFamily="2"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1" u="none" strike="noStrike" dirty="0">
                          <a:effectLst/>
                          <a:latin typeface="BentonSans" panose="02000504020000020004" pitchFamily="2" charset="0"/>
                        </a:rPr>
                        <a:t>Value</a:t>
                      </a:r>
                      <a:endParaRPr lang="en-US" sz="1100" b="1" i="0" u="none" strike="noStrike" dirty="0">
                        <a:solidFill>
                          <a:srgbClr val="000000"/>
                        </a:solidFill>
                        <a:effectLst/>
                        <a:latin typeface="BentonSans" panose="02000504020000020004" pitchFamily="2"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5763949"/>
                  </a:ext>
                </a:extLst>
              </a:tr>
              <a:tr h="184150">
                <a:tc>
                  <a:txBody>
                    <a:bodyPr/>
                    <a:lstStyle/>
                    <a:p>
                      <a:pPr algn="l" fontAlgn="ctr"/>
                      <a:r>
                        <a:rPr lang="en-US" sz="1050" u="none" strike="noStrike" dirty="0">
                          <a:effectLst/>
                          <a:latin typeface="BentonSans" panose="02000504020000020004" pitchFamily="2" charset="0"/>
                        </a:rPr>
                        <a:t> Batch Size</a:t>
                      </a:r>
                      <a:endParaRPr lang="en-US" sz="1050" b="0" i="0" u="none" strike="noStrike" dirty="0">
                        <a:solidFill>
                          <a:srgbClr val="000000"/>
                        </a:solidFill>
                        <a:effectLst/>
                        <a:latin typeface="BentonSans" panose="02000504020000020004" pitchFamily="2"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50" u="none" strike="noStrike" dirty="0">
                          <a:effectLst/>
                          <a:latin typeface="BentonSans" panose="02000504020000020004" pitchFamily="2" charset="0"/>
                        </a:rPr>
                        <a:t> 16</a:t>
                      </a:r>
                      <a:endParaRPr lang="en-US" sz="1050" b="0" i="0" u="none" strike="noStrike" dirty="0">
                        <a:solidFill>
                          <a:srgbClr val="000000"/>
                        </a:solidFill>
                        <a:effectLst/>
                        <a:latin typeface="BentonSans" panose="02000504020000020004" pitchFamily="2"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2218704"/>
                  </a:ext>
                </a:extLst>
              </a:tr>
              <a:tr h="184150">
                <a:tc>
                  <a:txBody>
                    <a:bodyPr/>
                    <a:lstStyle/>
                    <a:p>
                      <a:pPr algn="l" fontAlgn="ctr"/>
                      <a:r>
                        <a:rPr lang="en-US" sz="1050" u="none" strike="noStrike" dirty="0">
                          <a:effectLst/>
                          <a:latin typeface="BentonSans" panose="02000504020000020004" pitchFamily="2" charset="0"/>
                        </a:rPr>
                        <a:t> Number of Epochs</a:t>
                      </a:r>
                      <a:endParaRPr lang="en-US" sz="1050" b="0" i="0" u="none" strike="noStrike" dirty="0">
                        <a:solidFill>
                          <a:srgbClr val="000000"/>
                        </a:solidFill>
                        <a:effectLst/>
                        <a:latin typeface="BentonSans" panose="02000504020000020004" pitchFamily="2"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50" u="none" strike="noStrike" dirty="0">
                          <a:effectLst/>
                          <a:latin typeface="BentonSans" panose="02000504020000020004" pitchFamily="2" charset="0"/>
                        </a:rPr>
                        <a:t> 60</a:t>
                      </a:r>
                      <a:endParaRPr lang="en-US" sz="1050" b="0" i="0" u="none" strike="noStrike" dirty="0">
                        <a:solidFill>
                          <a:srgbClr val="000000"/>
                        </a:solidFill>
                        <a:effectLst/>
                        <a:latin typeface="BentonSans" panose="02000504020000020004" pitchFamily="2"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2932339"/>
                  </a:ext>
                </a:extLst>
              </a:tr>
              <a:tr h="184150">
                <a:tc>
                  <a:txBody>
                    <a:bodyPr/>
                    <a:lstStyle/>
                    <a:p>
                      <a:pPr algn="l" fontAlgn="ctr"/>
                      <a:r>
                        <a:rPr lang="en-US" sz="1050" u="none" strike="noStrike" dirty="0">
                          <a:effectLst/>
                          <a:latin typeface="BentonSans" panose="02000504020000020004" pitchFamily="2" charset="0"/>
                        </a:rPr>
                        <a:t> Loss Function</a:t>
                      </a:r>
                      <a:endParaRPr lang="en-US" sz="1050" b="0" i="0" u="none" strike="noStrike" dirty="0">
                        <a:solidFill>
                          <a:srgbClr val="000000"/>
                        </a:solidFill>
                        <a:effectLst/>
                        <a:latin typeface="BentonSans" panose="02000504020000020004" pitchFamily="2"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50" u="none" strike="noStrike" dirty="0">
                          <a:effectLst/>
                          <a:latin typeface="BentonSans" panose="02000504020000020004" pitchFamily="2" charset="0"/>
                        </a:rPr>
                        <a:t> Cross Entropy</a:t>
                      </a:r>
                      <a:endParaRPr lang="en-US" sz="1050" b="0" i="0" u="none" strike="noStrike" dirty="0">
                        <a:solidFill>
                          <a:srgbClr val="000000"/>
                        </a:solidFill>
                        <a:effectLst/>
                        <a:latin typeface="BentonSans" panose="02000504020000020004" pitchFamily="2"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629201"/>
                  </a:ext>
                </a:extLst>
              </a:tr>
              <a:tr h="184150">
                <a:tc>
                  <a:txBody>
                    <a:bodyPr/>
                    <a:lstStyle/>
                    <a:p>
                      <a:pPr algn="l" fontAlgn="ctr"/>
                      <a:r>
                        <a:rPr lang="en-US" sz="1050" u="none" strike="noStrike" dirty="0">
                          <a:effectLst/>
                          <a:latin typeface="BentonSans" panose="02000504020000020004" pitchFamily="2" charset="0"/>
                        </a:rPr>
                        <a:t> Optimizer</a:t>
                      </a:r>
                      <a:endParaRPr lang="en-US" sz="1050" b="0" i="0" u="none" strike="noStrike" dirty="0">
                        <a:solidFill>
                          <a:srgbClr val="000000"/>
                        </a:solidFill>
                        <a:effectLst/>
                        <a:latin typeface="BentonSans" panose="02000504020000020004" pitchFamily="2"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50" u="none" strike="noStrike" dirty="0">
                          <a:effectLst/>
                          <a:latin typeface="BentonSans" panose="02000504020000020004" pitchFamily="2" charset="0"/>
                        </a:rPr>
                        <a:t> Adam</a:t>
                      </a:r>
                      <a:endParaRPr lang="en-US" sz="1050" b="0" i="0" u="none" strike="noStrike" dirty="0">
                        <a:solidFill>
                          <a:srgbClr val="000000"/>
                        </a:solidFill>
                        <a:effectLst/>
                        <a:latin typeface="BentonSans" panose="02000504020000020004" pitchFamily="2"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4152632"/>
                  </a:ext>
                </a:extLst>
              </a:tr>
              <a:tr h="184150">
                <a:tc>
                  <a:txBody>
                    <a:bodyPr/>
                    <a:lstStyle/>
                    <a:p>
                      <a:pPr algn="l" fontAlgn="ctr"/>
                      <a:r>
                        <a:rPr lang="en-US" sz="1050" u="none" strike="noStrike" dirty="0">
                          <a:effectLst/>
                          <a:latin typeface="BentonSans" panose="02000504020000020004" pitchFamily="2" charset="0"/>
                        </a:rPr>
                        <a:t> Momentum</a:t>
                      </a:r>
                      <a:endParaRPr lang="en-US" sz="1050" b="0" i="0" u="none" strike="noStrike" dirty="0">
                        <a:solidFill>
                          <a:srgbClr val="000000"/>
                        </a:solidFill>
                        <a:effectLst/>
                        <a:latin typeface="BentonSans" panose="02000504020000020004" pitchFamily="2"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50" u="none" strike="noStrike" dirty="0">
                          <a:effectLst/>
                          <a:latin typeface="BentonSans" panose="02000504020000020004" pitchFamily="2" charset="0"/>
                        </a:rPr>
                        <a:t> 0.0001</a:t>
                      </a:r>
                      <a:endParaRPr lang="en-US" sz="1050" b="0" i="0" u="none" strike="noStrike" dirty="0">
                        <a:solidFill>
                          <a:srgbClr val="000000"/>
                        </a:solidFill>
                        <a:effectLst/>
                        <a:latin typeface="BentonSans" panose="02000504020000020004" pitchFamily="2"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7373123"/>
                  </a:ext>
                </a:extLst>
              </a:tr>
              <a:tr h="184150">
                <a:tc>
                  <a:txBody>
                    <a:bodyPr/>
                    <a:lstStyle/>
                    <a:p>
                      <a:pPr algn="l" fontAlgn="ctr"/>
                      <a:r>
                        <a:rPr lang="en-US" sz="1050" u="none" strike="noStrike" dirty="0">
                          <a:effectLst/>
                          <a:latin typeface="BentonSans" panose="02000504020000020004" pitchFamily="2" charset="0"/>
                        </a:rPr>
                        <a:t> Learning Rate (LR)</a:t>
                      </a:r>
                      <a:endParaRPr lang="en-US" sz="1050" b="0" i="0" u="none" strike="noStrike" dirty="0">
                        <a:solidFill>
                          <a:srgbClr val="000000"/>
                        </a:solidFill>
                        <a:effectLst/>
                        <a:latin typeface="BentonSans" panose="02000504020000020004" pitchFamily="2"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50" u="none" strike="noStrike" dirty="0">
                          <a:effectLst/>
                          <a:latin typeface="BentonSans" panose="02000504020000020004" pitchFamily="2" charset="0"/>
                        </a:rPr>
                        <a:t> 0.001</a:t>
                      </a:r>
                      <a:endParaRPr lang="en-US" sz="1050" b="0" i="0" u="none" strike="noStrike" dirty="0">
                        <a:solidFill>
                          <a:srgbClr val="000000"/>
                        </a:solidFill>
                        <a:effectLst/>
                        <a:latin typeface="BentonSans" panose="02000504020000020004" pitchFamily="2"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2930211"/>
                  </a:ext>
                </a:extLst>
              </a:tr>
              <a:tr h="184150">
                <a:tc>
                  <a:txBody>
                    <a:bodyPr/>
                    <a:lstStyle/>
                    <a:p>
                      <a:pPr algn="l" fontAlgn="ctr"/>
                      <a:r>
                        <a:rPr lang="en-US" sz="1050" u="none" strike="noStrike" dirty="0">
                          <a:effectLst/>
                          <a:latin typeface="BentonSans" panose="02000504020000020004" pitchFamily="2" charset="0"/>
                        </a:rPr>
                        <a:t> LR Scheduler</a:t>
                      </a:r>
                      <a:endParaRPr lang="en-US" sz="1050" b="0" i="0" u="none" strike="noStrike" dirty="0">
                        <a:solidFill>
                          <a:srgbClr val="000000"/>
                        </a:solidFill>
                        <a:effectLst/>
                        <a:latin typeface="BentonSans" panose="02000504020000020004" pitchFamily="2"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50" u="none" strike="noStrike" dirty="0">
                          <a:effectLst/>
                          <a:latin typeface="BentonSans" panose="02000504020000020004" pitchFamily="2" charset="0"/>
                        </a:rPr>
                        <a:t> Exponential</a:t>
                      </a:r>
                      <a:endParaRPr lang="en-US" sz="1050" b="0" i="0" u="none" strike="noStrike" dirty="0">
                        <a:solidFill>
                          <a:srgbClr val="000000"/>
                        </a:solidFill>
                        <a:effectLst/>
                        <a:latin typeface="BentonSans" panose="02000504020000020004" pitchFamily="2"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0790181"/>
                  </a:ext>
                </a:extLst>
              </a:tr>
              <a:tr h="190500">
                <a:tc>
                  <a:txBody>
                    <a:bodyPr/>
                    <a:lstStyle/>
                    <a:p>
                      <a:pPr algn="l" fontAlgn="ctr"/>
                      <a:r>
                        <a:rPr lang="en-US" sz="1050" u="none" strike="noStrike" dirty="0">
                          <a:effectLst/>
                          <a:latin typeface="BentonSans" panose="02000504020000020004" pitchFamily="2" charset="0"/>
                        </a:rPr>
                        <a:t> LR Decay Rate</a:t>
                      </a:r>
                      <a:endParaRPr lang="en-US" sz="1050" b="0" i="0" u="none" strike="noStrike" dirty="0">
                        <a:solidFill>
                          <a:srgbClr val="000000"/>
                        </a:solidFill>
                        <a:effectLst/>
                        <a:latin typeface="BentonSans" panose="02000504020000020004" pitchFamily="2"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050" u="none" strike="noStrike" dirty="0">
                          <a:effectLst/>
                          <a:latin typeface="BentonSans" panose="02000504020000020004" pitchFamily="2" charset="0"/>
                        </a:rPr>
                        <a:t> 0.9</a:t>
                      </a:r>
                      <a:endParaRPr lang="en-US" sz="1050" b="0" i="0" u="none" strike="noStrike" dirty="0">
                        <a:solidFill>
                          <a:srgbClr val="000000"/>
                        </a:solidFill>
                        <a:effectLst/>
                        <a:latin typeface="BentonSans" panose="02000504020000020004" pitchFamily="2"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1841018"/>
                  </a:ext>
                </a:extLst>
              </a:tr>
            </a:tbl>
          </a:graphicData>
        </a:graphic>
      </p:graphicFrame>
      <p:sp>
        <p:nvSpPr>
          <p:cNvPr id="4" name="TextBox 3">
            <a:extLst>
              <a:ext uri="{FF2B5EF4-FFF2-40B4-BE49-F238E27FC236}">
                <a16:creationId xmlns:a16="http://schemas.microsoft.com/office/drawing/2014/main" id="{A6115F81-FE37-C3C5-1C33-7A1D1652B14A}"/>
              </a:ext>
            </a:extLst>
          </p:cNvPr>
          <p:cNvSpPr txBox="1"/>
          <p:nvPr/>
        </p:nvSpPr>
        <p:spPr>
          <a:xfrm>
            <a:off x="-6626" y="3625357"/>
            <a:ext cx="2999638" cy="461665"/>
          </a:xfrm>
          <a:prstGeom prst="rect">
            <a:avLst/>
          </a:prstGeom>
          <a:noFill/>
        </p:spPr>
        <p:txBody>
          <a:bodyPr wrap="square" rtlCol="0">
            <a:spAutoFit/>
          </a:bodyPr>
          <a:lstStyle/>
          <a:p>
            <a:pPr algn="ctr"/>
            <a:r>
              <a:rPr lang="en-US" sz="1200" dirty="0">
                <a:latin typeface="BentonSans" panose="02000504020000020004" pitchFamily="2" charset="0"/>
              </a:rPr>
              <a:t>Table 2. Hyperparameters used for inference</a:t>
            </a:r>
          </a:p>
        </p:txBody>
      </p:sp>
      <p:sp>
        <p:nvSpPr>
          <p:cNvPr id="6" name="TextBox 5">
            <a:extLst>
              <a:ext uri="{FF2B5EF4-FFF2-40B4-BE49-F238E27FC236}">
                <a16:creationId xmlns:a16="http://schemas.microsoft.com/office/drawing/2014/main" id="{3EE15280-04C9-ED53-40B4-5912C0C32F2F}"/>
              </a:ext>
            </a:extLst>
          </p:cNvPr>
          <p:cNvSpPr txBox="1"/>
          <p:nvPr/>
        </p:nvSpPr>
        <p:spPr>
          <a:xfrm>
            <a:off x="7405115" y="5354102"/>
            <a:ext cx="4731913" cy="1138773"/>
          </a:xfrm>
          <a:prstGeom prst="rect">
            <a:avLst/>
          </a:prstGeom>
          <a:noFill/>
        </p:spPr>
        <p:txBody>
          <a:bodyPr wrap="square" rtlCol="0">
            <a:spAutoFit/>
          </a:bodyPr>
          <a:lstStyle/>
          <a:p>
            <a:pPr marL="285750" indent="-285750">
              <a:buFont typeface="Arial" panose="020B0604020202020204" pitchFamily="34" charset="0"/>
              <a:buChar char="•"/>
            </a:pPr>
            <a:r>
              <a:rPr lang="en-US" sz="1700" b="0" i="0" u="none" strike="noStrike" baseline="0" dirty="0">
                <a:latin typeface="BentonSans" panose="02000504020000020004" pitchFamily="2" charset="0"/>
              </a:rPr>
              <a:t>ENet-B1 may generalize better to new data</a:t>
            </a:r>
          </a:p>
          <a:p>
            <a:pPr marL="285750" indent="-285750">
              <a:buFont typeface="Arial" panose="020B0604020202020204" pitchFamily="34" charset="0"/>
              <a:buChar char="•"/>
            </a:pPr>
            <a:r>
              <a:rPr lang="en-US" sz="1700" dirty="0">
                <a:latin typeface="BentonSans" panose="02000504020000020004" pitchFamily="2" charset="0"/>
              </a:rPr>
              <a:t>ENet-B4 may be overfitting</a:t>
            </a:r>
          </a:p>
          <a:p>
            <a:pPr marL="285750" indent="-285750">
              <a:buFont typeface="Arial" panose="020B0604020202020204" pitchFamily="34" charset="0"/>
              <a:buChar char="•"/>
            </a:pPr>
            <a:r>
              <a:rPr lang="en-US" sz="1700" dirty="0">
                <a:latin typeface="BentonSans" panose="02000504020000020004" pitchFamily="2" charset="0"/>
              </a:rPr>
              <a:t>Importance of model complexity and generalization</a:t>
            </a:r>
          </a:p>
        </p:txBody>
      </p:sp>
      <p:graphicFrame>
        <p:nvGraphicFramePr>
          <p:cNvPr id="7" name="Table 6">
            <a:extLst>
              <a:ext uri="{FF2B5EF4-FFF2-40B4-BE49-F238E27FC236}">
                <a16:creationId xmlns:a16="http://schemas.microsoft.com/office/drawing/2014/main" id="{D9E9DD1A-9450-6AF9-01F7-BB0BAD6545E8}"/>
              </a:ext>
            </a:extLst>
          </p:cNvPr>
          <p:cNvGraphicFramePr>
            <a:graphicFrameLocks noGrp="1"/>
          </p:cNvGraphicFramePr>
          <p:nvPr>
            <p:extLst>
              <p:ext uri="{D42A27DB-BD31-4B8C-83A1-F6EECF244321}">
                <p14:modId xmlns:p14="http://schemas.microsoft.com/office/powerpoint/2010/main" val="3756990803"/>
              </p:ext>
            </p:extLst>
          </p:nvPr>
        </p:nvGraphicFramePr>
        <p:xfrm>
          <a:off x="8052255" y="1187242"/>
          <a:ext cx="3179977" cy="1789639"/>
        </p:xfrm>
        <a:graphic>
          <a:graphicData uri="http://schemas.openxmlformats.org/drawingml/2006/table">
            <a:tbl>
              <a:tblPr>
                <a:tableStyleId>{5C22544A-7EE6-4342-B048-85BDC9FD1C3A}</a:tableStyleId>
              </a:tblPr>
              <a:tblGrid>
                <a:gridCol w="575628">
                  <a:extLst>
                    <a:ext uri="{9D8B030D-6E8A-4147-A177-3AD203B41FA5}">
                      <a16:colId xmlns:a16="http://schemas.microsoft.com/office/drawing/2014/main" val="177367639"/>
                    </a:ext>
                  </a:extLst>
                </a:gridCol>
                <a:gridCol w="840740">
                  <a:extLst>
                    <a:ext uri="{9D8B030D-6E8A-4147-A177-3AD203B41FA5}">
                      <a16:colId xmlns:a16="http://schemas.microsoft.com/office/drawing/2014/main" val="1525332889"/>
                    </a:ext>
                  </a:extLst>
                </a:gridCol>
                <a:gridCol w="868259">
                  <a:extLst>
                    <a:ext uri="{9D8B030D-6E8A-4147-A177-3AD203B41FA5}">
                      <a16:colId xmlns:a16="http://schemas.microsoft.com/office/drawing/2014/main" val="1449399228"/>
                    </a:ext>
                  </a:extLst>
                </a:gridCol>
                <a:gridCol w="895350">
                  <a:extLst>
                    <a:ext uri="{9D8B030D-6E8A-4147-A177-3AD203B41FA5}">
                      <a16:colId xmlns:a16="http://schemas.microsoft.com/office/drawing/2014/main" val="1883474349"/>
                    </a:ext>
                  </a:extLst>
                </a:gridCol>
              </a:tblGrid>
              <a:tr h="303739">
                <a:tc>
                  <a:txBody>
                    <a:bodyPr/>
                    <a:lstStyle/>
                    <a:p>
                      <a:pPr algn="ctr" fontAlgn="ctr"/>
                      <a:r>
                        <a:rPr lang="en-US" sz="1100" b="1" u="none" strike="noStrike" dirty="0">
                          <a:effectLst/>
                          <a:latin typeface="BentonSans" panose="02000504020000020004" pitchFamily="2" charset="0"/>
                        </a:rPr>
                        <a:t>Model</a:t>
                      </a:r>
                      <a:endParaRPr lang="en-US" sz="1100" b="1"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1" u="none" strike="noStrike" dirty="0">
                          <a:effectLst/>
                          <a:latin typeface="BentonSans" panose="02000504020000020004" pitchFamily="2" charset="0"/>
                        </a:rPr>
                        <a:t>Checkpoint</a:t>
                      </a:r>
                      <a:endParaRPr lang="en-US" sz="1100" b="1"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1" u="none" strike="noStrike" dirty="0">
                          <a:effectLst/>
                          <a:latin typeface="BentonSans" panose="02000504020000020004" pitchFamily="2" charset="0"/>
                        </a:rPr>
                        <a:t>Val F1</a:t>
                      </a:r>
                      <a:endParaRPr lang="en-US" sz="1100" b="1"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1" u="none" strike="noStrike" dirty="0">
                          <a:effectLst/>
                          <a:latin typeface="BentonSans" panose="02000504020000020004" pitchFamily="2" charset="0"/>
                        </a:rPr>
                        <a:t>Val MCC</a:t>
                      </a:r>
                      <a:endParaRPr lang="en-US" sz="1100" b="1"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90608733"/>
                  </a:ext>
                </a:extLst>
              </a:tr>
              <a:tr h="184150">
                <a:tc>
                  <a:txBody>
                    <a:bodyPr/>
                    <a:lstStyle/>
                    <a:p>
                      <a:pPr algn="ctr" fontAlgn="ctr"/>
                      <a:r>
                        <a:rPr lang="en-US" sz="1050" u="none" strike="noStrike" dirty="0">
                          <a:effectLst/>
                          <a:latin typeface="BentonSans" panose="02000504020000020004" pitchFamily="2" charset="0"/>
                        </a:rPr>
                        <a:t>ENet-B1</a:t>
                      </a:r>
                      <a:endParaRPr lang="en-US" sz="1050" b="0"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50" u="none" strike="noStrike" dirty="0">
                          <a:effectLst/>
                          <a:latin typeface="BentonSans" panose="02000504020000020004" pitchFamily="2" charset="0"/>
                        </a:rPr>
                        <a:t>20</a:t>
                      </a:r>
                      <a:endParaRPr lang="en-US" sz="1050" b="0"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50" u="none" strike="noStrike" dirty="0">
                          <a:effectLst/>
                          <a:latin typeface="BentonSans" panose="02000504020000020004" pitchFamily="2" charset="0"/>
                        </a:rPr>
                        <a:t>0.491</a:t>
                      </a:r>
                      <a:endParaRPr lang="en-US" sz="1050" b="0"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50" u="none" strike="noStrike" dirty="0">
                          <a:effectLst/>
                          <a:latin typeface="BentonSans" panose="02000504020000020004" pitchFamily="2" charset="0"/>
                        </a:rPr>
                        <a:t>0.388</a:t>
                      </a:r>
                      <a:endParaRPr lang="en-US" sz="1050" b="0"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8416366"/>
                  </a:ext>
                </a:extLst>
              </a:tr>
              <a:tr h="184150">
                <a:tc>
                  <a:txBody>
                    <a:bodyPr/>
                    <a:lstStyle/>
                    <a:p>
                      <a:pPr algn="ctr" fontAlgn="ctr"/>
                      <a:r>
                        <a:rPr lang="en-US" sz="1050" u="none" strike="noStrike" dirty="0">
                          <a:effectLst/>
                          <a:latin typeface="BentonSans" panose="02000504020000020004" pitchFamily="2" charset="0"/>
                        </a:rPr>
                        <a:t>ENet-B1</a:t>
                      </a:r>
                      <a:endParaRPr lang="en-US" sz="1050" b="0"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fontAlgn="ctr"/>
                      <a:r>
                        <a:rPr lang="en-US" sz="1050" u="none" strike="noStrike" dirty="0">
                          <a:effectLst/>
                          <a:latin typeface="BentonSans" panose="02000504020000020004" pitchFamily="2" charset="0"/>
                        </a:rPr>
                        <a:t>25</a:t>
                      </a:r>
                      <a:endParaRPr lang="en-US" sz="1050" b="0"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fontAlgn="ctr"/>
                      <a:r>
                        <a:rPr lang="en-US" sz="1050" u="none" strike="noStrike" dirty="0">
                          <a:effectLst/>
                          <a:latin typeface="BentonSans" panose="02000504020000020004" pitchFamily="2" charset="0"/>
                        </a:rPr>
                        <a:t>0.509</a:t>
                      </a:r>
                      <a:endParaRPr lang="en-US" sz="1050" b="0"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fontAlgn="ctr"/>
                      <a:r>
                        <a:rPr lang="en-US" sz="1050" u="none" strike="noStrike" dirty="0">
                          <a:effectLst/>
                          <a:latin typeface="BentonSans" panose="02000504020000020004" pitchFamily="2" charset="0"/>
                        </a:rPr>
                        <a:t>0.401</a:t>
                      </a:r>
                      <a:endParaRPr lang="en-US" sz="1050" b="0"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1347850921"/>
                  </a:ext>
                </a:extLst>
              </a:tr>
              <a:tr h="184150">
                <a:tc>
                  <a:txBody>
                    <a:bodyPr/>
                    <a:lstStyle/>
                    <a:p>
                      <a:pPr algn="ctr" fontAlgn="ctr"/>
                      <a:r>
                        <a:rPr lang="en-US" sz="1050" b="1" u="none" strike="noStrike" dirty="0">
                          <a:effectLst/>
                          <a:latin typeface="BentonSans" panose="02000504020000020004" pitchFamily="2" charset="0"/>
                        </a:rPr>
                        <a:t>ENet-B1</a:t>
                      </a:r>
                      <a:endParaRPr lang="en-US" sz="1050" b="1"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ctr"/>
                      <a:r>
                        <a:rPr lang="en-US" sz="1050" b="1" u="none" strike="noStrike" dirty="0">
                          <a:effectLst/>
                          <a:latin typeface="BentonSans" panose="02000504020000020004" pitchFamily="2" charset="0"/>
                        </a:rPr>
                        <a:t>30</a:t>
                      </a:r>
                      <a:endParaRPr lang="en-US" sz="1050" b="1"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ctr"/>
                      <a:r>
                        <a:rPr lang="en-US" sz="1050" b="1" u="none" strike="noStrike" dirty="0">
                          <a:effectLst/>
                          <a:latin typeface="BentonSans" panose="02000504020000020004" pitchFamily="2" charset="0"/>
                        </a:rPr>
                        <a:t>0.546</a:t>
                      </a:r>
                      <a:endParaRPr lang="en-US" sz="1050" b="1"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ctr"/>
                      <a:r>
                        <a:rPr lang="en-US" sz="1050" b="1" u="none" strike="noStrike" dirty="0">
                          <a:effectLst/>
                          <a:latin typeface="BentonSans" panose="02000504020000020004" pitchFamily="2" charset="0"/>
                        </a:rPr>
                        <a:t>0.436</a:t>
                      </a:r>
                      <a:endParaRPr lang="en-US" sz="1050" b="1"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170732472"/>
                  </a:ext>
                </a:extLst>
              </a:tr>
              <a:tr h="184150">
                <a:tc>
                  <a:txBody>
                    <a:bodyPr/>
                    <a:lstStyle/>
                    <a:p>
                      <a:pPr algn="ctr" fontAlgn="ctr"/>
                      <a:r>
                        <a:rPr lang="en-US" sz="1050" u="sng" strike="noStrike" dirty="0">
                          <a:effectLst/>
                          <a:latin typeface="BentonSans" panose="02000504020000020004" pitchFamily="2" charset="0"/>
                        </a:rPr>
                        <a:t>ENet-B1</a:t>
                      </a:r>
                      <a:endParaRPr lang="en-US" sz="1050" b="0" i="0" u="sng"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ctr"/>
                      <a:r>
                        <a:rPr lang="en-US" sz="1050" u="sng" strike="noStrike" dirty="0">
                          <a:effectLst/>
                          <a:latin typeface="BentonSans" panose="02000504020000020004" pitchFamily="2" charset="0"/>
                        </a:rPr>
                        <a:t>35</a:t>
                      </a:r>
                      <a:endParaRPr lang="en-US" sz="1050" b="0" i="0" u="sng"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ctr"/>
                      <a:r>
                        <a:rPr lang="en-US" sz="1050" u="sng" strike="noStrike" dirty="0">
                          <a:effectLst/>
                          <a:latin typeface="BentonSans" panose="02000504020000020004" pitchFamily="2" charset="0"/>
                        </a:rPr>
                        <a:t>0.535</a:t>
                      </a:r>
                      <a:endParaRPr lang="en-US" sz="1050" b="0" i="0" u="sng"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ctr"/>
                      <a:r>
                        <a:rPr lang="en-US" sz="1050" u="sng" strike="noStrike" dirty="0">
                          <a:effectLst/>
                          <a:latin typeface="BentonSans" panose="02000504020000020004" pitchFamily="2" charset="0"/>
                        </a:rPr>
                        <a:t>0.427</a:t>
                      </a:r>
                      <a:endParaRPr lang="en-US" sz="1050" b="0" i="0" u="sng"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0496879"/>
                  </a:ext>
                </a:extLst>
              </a:tr>
              <a:tr h="184150">
                <a:tc>
                  <a:txBody>
                    <a:bodyPr/>
                    <a:lstStyle/>
                    <a:p>
                      <a:pPr algn="ctr" fontAlgn="ctr"/>
                      <a:r>
                        <a:rPr lang="en-US" sz="1050" u="none" strike="noStrike" dirty="0">
                          <a:effectLst/>
                          <a:latin typeface="BentonSans" panose="02000504020000020004" pitchFamily="2" charset="0"/>
                        </a:rPr>
                        <a:t>ENet-B4</a:t>
                      </a:r>
                      <a:endParaRPr lang="en-US" sz="1050" b="0"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ctr"/>
                      <a:r>
                        <a:rPr lang="en-US" sz="1050" u="none" strike="noStrike" dirty="0">
                          <a:effectLst/>
                          <a:latin typeface="BentonSans" panose="02000504020000020004" pitchFamily="2" charset="0"/>
                        </a:rPr>
                        <a:t>20</a:t>
                      </a:r>
                      <a:endParaRPr lang="en-US" sz="1050" b="0"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ctr"/>
                      <a:r>
                        <a:rPr lang="en-US" sz="1050" u="none" strike="noStrike" dirty="0">
                          <a:effectLst/>
                          <a:latin typeface="BentonSans" panose="02000504020000020004" pitchFamily="2" charset="0"/>
                        </a:rPr>
                        <a:t>0.403</a:t>
                      </a:r>
                      <a:endParaRPr lang="en-US" sz="1050" b="0"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ctr"/>
                      <a:r>
                        <a:rPr lang="en-US" sz="1050" u="none" strike="noStrike" dirty="0">
                          <a:effectLst/>
                          <a:latin typeface="BentonSans" panose="02000504020000020004" pitchFamily="2" charset="0"/>
                        </a:rPr>
                        <a:t>0.311</a:t>
                      </a:r>
                      <a:endParaRPr lang="en-US" sz="1050" b="0"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478871029"/>
                  </a:ext>
                </a:extLst>
              </a:tr>
              <a:tr h="184150">
                <a:tc>
                  <a:txBody>
                    <a:bodyPr/>
                    <a:lstStyle/>
                    <a:p>
                      <a:pPr algn="ctr" fontAlgn="ctr"/>
                      <a:r>
                        <a:rPr lang="en-US" sz="1050" u="none" strike="noStrike" dirty="0">
                          <a:effectLst/>
                          <a:latin typeface="BentonSans" panose="02000504020000020004" pitchFamily="2" charset="0"/>
                        </a:rPr>
                        <a:t>ENet-B4</a:t>
                      </a:r>
                      <a:endParaRPr lang="en-US" sz="1050" b="0"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ctr"/>
                      <a:r>
                        <a:rPr lang="en-US" sz="1050" u="none" strike="noStrike" dirty="0">
                          <a:effectLst/>
                          <a:latin typeface="BentonSans" panose="02000504020000020004" pitchFamily="2" charset="0"/>
                        </a:rPr>
                        <a:t>25</a:t>
                      </a:r>
                      <a:endParaRPr lang="en-US" sz="1050" b="0"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ctr"/>
                      <a:r>
                        <a:rPr lang="en-US" sz="1050" u="none" strike="noStrike" dirty="0">
                          <a:effectLst/>
                          <a:latin typeface="BentonSans" panose="02000504020000020004" pitchFamily="2" charset="0"/>
                        </a:rPr>
                        <a:t>0.438</a:t>
                      </a:r>
                      <a:endParaRPr lang="en-US" sz="1050" b="0"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ctr"/>
                      <a:r>
                        <a:rPr lang="en-US" sz="1050" u="none" strike="noStrike" dirty="0">
                          <a:effectLst/>
                          <a:latin typeface="BentonSans" panose="02000504020000020004" pitchFamily="2" charset="0"/>
                        </a:rPr>
                        <a:t>0.337</a:t>
                      </a:r>
                      <a:endParaRPr lang="en-US" sz="1050" b="0"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832778016"/>
                  </a:ext>
                </a:extLst>
              </a:tr>
              <a:tr h="190500">
                <a:tc>
                  <a:txBody>
                    <a:bodyPr/>
                    <a:lstStyle/>
                    <a:p>
                      <a:pPr algn="ctr" fontAlgn="ctr"/>
                      <a:r>
                        <a:rPr lang="en-US" sz="1050" u="none" strike="noStrike" dirty="0">
                          <a:effectLst/>
                          <a:latin typeface="BentonSans" panose="02000504020000020004" pitchFamily="2" charset="0"/>
                        </a:rPr>
                        <a:t>ENet-B4</a:t>
                      </a:r>
                      <a:endParaRPr lang="en-US" sz="1050" b="0"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ctr"/>
                      <a:r>
                        <a:rPr lang="en-US" sz="1050" u="none" strike="noStrike" dirty="0">
                          <a:effectLst/>
                          <a:latin typeface="BentonSans" panose="02000504020000020004" pitchFamily="2" charset="0"/>
                        </a:rPr>
                        <a:t>30</a:t>
                      </a:r>
                      <a:endParaRPr lang="en-US" sz="1050" b="0"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ctr"/>
                      <a:r>
                        <a:rPr lang="en-US" sz="1050" u="none" strike="noStrike" dirty="0">
                          <a:effectLst/>
                          <a:latin typeface="BentonSans" panose="02000504020000020004" pitchFamily="2" charset="0"/>
                        </a:rPr>
                        <a:t>0.393</a:t>
                      </a:r>
                      <a:endParaRPr lang="en-US" sz="1050" b="0"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fontAlgn="ctr"/>
                      <a:r>
                        <a:rPr lang="en-US" sz="1050" u="none" strike="noStrike" dirty="0">
                          <a:effectLst/>
                          <a:latin typeface="BentonSans" panose="02000504020000020004" pitchFamily="2" charset="0"/>
                        </a:rPr>
                        <a:t>0.307</a:t>
                      </a:r>
                      <a:endParaRPr lang="en-US" sz="1050" b="0"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248032457"/>
                  </a:ext>
                </a:extLst>
              </a:tr>
              <a:tr h="190500">
                <a:tc>
                  <a:txBody>
                    <a:bodyPr/>
                    <a:lstStyle/>
                    <a:p>
                      <a:pPr algn="ctr" fontAlgn="ctr"/>
                      <a:r>
                        <a:rPr lang="en-US" sz="1050" u="none" strike="noStrike" dirty="0">
                          <a:effectLst/>
                          <a:latin typeface="BentonSans" panose="02000504020000020004" pitchFamily="2" charset="0"/>
                        </a:rPr>
                        <a:t>ENet-B4</a:t>
                      </a:r>
                      <a:endParaRPr lang="en-US" sz="1050" b="0"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ctr"/>
                      <a:r>
                        <a:rPr lang="en-US" sz="1050" u="none" strike="noStrike" dirty="0">
                          <a:effectLst/>
                          <a:latin typeface="BentonSans" panose="02000504020000020004" pitchFamily="2" charset="0"/>
                        </a:rPr>
                        <a:t>35</a:t>
                      </a:r>
                      <a:endParaRPr lang="en-US" sz="1050" b="0" i="0" u="none" strike="noStrike" dirty="0">
                        <a:solidFill>
                          <a:srgbClr val="000000"/>
                        </a:solidFill>
                        <a:effectLst/>
                        <a:latin typeface="BentonSans" panose="02000504020000020004" pitchFamily="2"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dirty="0">
                          <a:solidFill>
                            <a:srgbClr val="000000"/>
                          </a:solidFill>
                          <a:effectLst/>
                          <a:latin typeface="BentonSans" panose="02000504020000020004" pitchFamily="2" charset="0"/>
                        </a:rPr>
                        <a:t>0.390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dirty="0">
                          <a:solidFill>
                            <a:srgbClr val="000000"/>
                          </a:solidFill>
                          <a:effectLst/>
                          <a:latin typeface="BentonSans" panose="02000504020000020004" pitchFamily="2" charset="0"/>
                        </a:rPr>
                        <a:t>0.301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23259758"/>
                  </a:ext>
                </a:extLst>
              </a:tr>
            </a:tbl>
          </a:graphicData>
        </a:graphic>
      </p:graphicFrame>
      <p:sp>
        <p:nvSpPr>
          <p:cNvPr id="16" name="Rectangle 15">
            <a:extLst>
              <a:ext uri="{FF2B5EF4-FFF2-40B4-BE49-F238E27FC236}">
                <a16:creationId xmlns:a16="http://schemas.microsoft.com/office/drawing/2014/main" id="{2DDC1494-B129-7A6A-D2B8-85BCDA4BC20F}"/>
              </a:ext>
            </a:extLst>
          </p:cNvPr>
          <p:cNvSpPr>
            <a:spLocks/>
          </p:cNvSpPr>
          <p:nvPr/>
        </p:nvSpPr>
        <p:spPr>
          <a:xfrm>
            <a:off x="8003019" y="1855360"/>
            <a:ext cx="3271015" cy="17432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BentonSans" panose="02000504020000020004" pitchFamily="2" charset="0"/>
            </a:endParaRPr>
          </a:p>
        </p:txBody>
      </p:sp>
      <p:sp>
        <p:nvSpPr>
          <p:cNvPr id="8" name="TextBox 7">
            <a:extLst>
              <a:ext uri="{FF2B5EF4-FFF2-40B4-BE49-F238E27FC236}">
                <a16:creationId xmlns:a16="http://schemas.microsoft.com/office/drawing/2014/main" id="{DF1E1353-CD9C-D9B3-63BB-C5CF88C9330F}"/>
              </a:ext>
            </a:extLst>
          </p:cNvPr>
          <p:cNvSpPr txBox="1"/>
          <p:nvPr/>
        </p:nvSpPr>
        <p:spPr>
          <a:xfrm>
            <a:off x="8140818" y="3099584"/>
            <a:ext cx="2970685" cy="276999"/>
          </a:xfrm>
          <a:prstGeom prst="rect">
            <a:avLst/>
          </a:prstGeom>
          <a:noFill/>
        </p:spPr>
        <p:txBody>
          <a:bodyPr wrap="none" rtlCol="0">
            <a:spAutoFit/>
          </a:bodyPr>
          <a:lstStyle/>
          <a:p>
            <a:r>
              <a:rPr lang="en-US" sz="1200" dirty="0">
                <a:latin typeface="BentonSans" panose="02000504020000020004" pitchFamily="2" charset="0"/>
              </a:rPr>
              <a:t>Table 4. Raking as per Validation phase</a:t>
            </a:r>
          </a:p>
        </p:txBody>
      </p:sp>
      <p:graphicFrame>
        <p:nvGraphicFramePr>
          <p:cNvPr id="9" name="Table 8">
            <a:extLst>
              <a:ext uri="{FF2B5EF4-FFF2-40B4-BE49-F238E27FC236}">
                <a16:creationId xmlns:a16="http://schemas.microsoft.com/office/drawing/2014/main" id="{EF07CEF3-76B7-8920-B8E1-3D4AD20206D6}"/>
              </a:ext>
            </a:extLst>
          </p:cNvPr>
          <p:cNvGraphicFramePr>
            <a:graphicFrameLocks noGrp="1"/>
          </p:cNvGraphicFramePr>
          <p:nvPr>
            <p:extLst>
              <p:ext uri="{D42A27DB-BD31-4B8C-83A1-F6EECF244321}">
                <p14:modId xmlns:p14="http://schemas.microsoft.com/office/powerpoint/2010/main" val="1110505370"/>
              </p:ext>
            </p:extLst>
          </p:nvPr>
        </p:nvGraphicFramePr>
        <p:xfrm>
          <a:off x="8319170" y="3381813"/>
          <a:ext cx="2613980" cy="1822146"/>
        </p:xfrm>
        <a:graphic>
          <a:graphicData uri="http://schemas.openxmlformats.org/drawingml/2006/table">
            <a:tbl>
              <a:tblPr>
                <a:tableStyleId>{5C22544A-7EE6-4342-B048-85BDC9FD1C3A}</a:tableStyleId>
              </a:tblPr>
              <a:tblGrid>
                <a:gridCol w="463717">
                  <a:extLst>
                    <a:ext uri="{9D8B030D-6E8A-4147-A177-3AD203B41FA5}">
                      <a16:colId xmlns:a16="http://schemas.microsoft.com/office/drawing/2014/main" val="1978146075"/>
                    </a:ext>
                  </a:extLst>
                </a:gridCol>
                <a:gridCol w="1247775">
                  <a:extLst>
                    <a:ext uri="{9D8B030D-6E8A-4147-A177-3AD203B41FA5}">
                      <a16:colId xmlns:a16="http://schemas.microsoft.com/office/drawing/2014/main" val="2396323305"/>
                    </a:ext>
                  </a:extLst>
                </a:gridCol>
                <a:gridCol w="490822">
                  <a:extLst>
                    <a:ext uri="{9D8B030D-6E8A-4147-A177-3AD203B41FA5}">
                      <a16:colId xmlns:a16="http://schemas.microsoft.com/office/drawing/2014/main" val="3250176066"/>
                    </a:ext>
                  </a:extLst>
                </a:gridCol>
                <a:gridCol w="411666">
                  <a:extLst>
                    <a:ext uri="{9D8B030D-6E8A-4147-A177-3AD203B41FA5}">
                      <a16:colId xmlns:a16="http://schemas.microsoft.com/office/drawing/2014/main" val="2165146459"/>
                    </a:ext>
                  </a:extLst>
                </a:gridCol>
              </a:tblGrid>
              <a:tr h="283898">
                <a:tc>
                  <a:txBody>
                    <a:bodyPr/>
                    <a:lstStyle/>
                    <a:p>
                      <a:pPr algn="ctr" fontAlgn="ctr"/>
                      <a:r>
                        <a:rPr lang="en-US" sz="1100" b="1" i="0" u="none" strike="noStrike" dirty="0">
                          <a:solidFill>
                            <a:srgbClr val="000000"/>
                          </a:solidFill>
                          <a:effectLst/>
                          <a:latin typeface="BentonSans" panose="02000504020000020004" pitchFamily="2" charset="0"/>
                        </a:rPr>
                        <a:t>Rank</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1" u="none" strike="noStrike" dirty="0">
                          <a:effectLst/>
                          <a:latin typeface="BentonSans" panose="02000504020000020004" pitchFamily="2" charset="0"/>
                        </a:rPr>
                        <a:t>Participant/</a:t>
                      </a:r>
                    </a:p>
                    <a:p>
                      <a:pPr algn="ctr" fontAlgn="ctr"/>
                      <a:r>
                        <a:rPr lang="en-US" sz="1100" b="1" u="none" strike="noStrike" dirty="0">
                          <a:effectLst/>
                          <a:latin typeface="BentonSans" panose="02000504020000020004" pitchFamily="2" charset="0"/>
                        </a:rPr>
                        <a:t>Team</a:t>
                      </a:r>
                      <a:endParaRPr lang="en-US" sz="1100" b="1" i="0" u="none" strike="noStrike" dirty="0">
                        <a:solidFill>
                          <a:srgbClr val="000000"/>
                        </a:solidFill>
                        <a:effectLst/>
                        <a:latin typeface="BentonSans" panose="02000504020000020004" pitchFamily="2"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1" i="0" u="none" strike="noStrike" dirty="0">
                          <a:solidFill>
                            <a:srgbClr val="000000"/>
                          </a:solidFill>
                          <a:effectLst/>
                          <a:latin typeface="BentonSans" panose="02000504020000020004" pitchFamily="2" charset="0"/>
                        </a:rPr>
                        <a:t>F1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1" i="0" u="none" strike="noStrike" dirty="0">
                          <a:solidFill>
                            <a:srgbClr val="000000"/>
                          </a:solidFill>
                          <a:effectLst/>
                          <a:latin typeface="BentonSans" panose="02000504020000020004" pitchFamily="2" charset="0"/>
                        </a:rPr>
                        <a:t>MCC</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5763949"/>
                  </a:ext>
                </a:extLst>
              </a:tr>
              <a:tr h="184150">
                <a:tc>
                  <a:txBody>
                    <a:bodyPr/>
                    <a:lstStyle/>
                    <a:p>
                      <a:pPr algn="ctr" fontAlgn="ctr"/>
                      <a:r>
                        <a:rPr lang="en-US" sz="1050" b="0" i="0" u="none" strike="noStrike" dirty="0">
                          <a:solidFill>
                            <a:srgbClr val="000000"/>
                          </a:solidFill>
                          <a:effectLst/>
                          <a:latin typeface="BentonSans" panose="02000504020000020004" pitchFamily="2" charset="0"/>
                        </a:rPr>
                        <a:t>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dirty="0">
                          <a:solidFill>
                            <a:srgbClr val="000000"/>
                          </a:solidFill>
                          <a:effectLst/>
                          <a:latin typeface="BentonSans" panose="02000504020000020004" pitchFamily="2" charset="0"/>
                        </a:rPr>
                        <a:t>@Rithik</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dirty="0">
                          <a:solidFill>
                            <a:srgbClr val="000000"/>
                          </a:solidFill>
                          <a:effectLst/>
                          <a:latin typeface="BentonSans" panose="02000504020000020004" pitchFamily="2" charset="0"/>
                        </a:rPr>
                        <a:t>0.734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dirty="0">
                          <a:solidFill>
                            <a:srgbClr val="000000"/>
                          </a:solidFill>
                          <a:effectLst/>
                          <a:latin typeface="BentonSans" panose="02000504020000020004" pitchFamily="2" charset="0"/>
                        </a:rPr>
                        <a:t>0.584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2218704"/>
                  </a:ext>
                </a:extLst>
              </a:tr>
              <a:tr h="184150">
                <a:tc>
                  <a:txBody>
                    <a:bodyPr/>
                    <a:lstStyle/>
                    <a:p>
                      <a:pPr algn="ctr" fontAlgn="ctr"/>
                      <a:r>
                        <a:rPr lang="en-US" sz="1050" b="0" i="0" u="none" strike="noStrike" dirty="0">
                          <a:solidFill>
                            <a:srgbClr val="000000"/>
                          </a:solidFill>
                          <a:effectLst/>
                          <a:latin typeface="BentonSans" panose="02000504020000020004" pitchFamily="2" charset="0"/>
                        </a:rPr>
                        <a:t>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dirty="0">
                          <a:solidFill>
                            <a:srgbClr val="000000"/>
                          </a:solidFill>
                          <a:effectLst/>
                          <a:latin typeface="BentonSans" panose="02000504020000020004" pitchFamily="2" charset="0"/>
                        </a:rPr>
                        <a:t>devaratha</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dirty="0">
                          <a:solidFill>
                            <a:srgbClr val="000000"/>
                          </a:solidFill>
                          <a:effectLst/>
                          <a:latin typeface="BentonSans" panose="02000504020000020004" pitchFamily="2" charset="0"/>
                        </a:rPr>
                        <a:t>0.734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dirty="0">
                          <a:solidFill>
                            <a:srgbClr val="000000"/>
                          </a:solidFill>
                          <a:effectLst/>
                          <a:latin typeface="BentonSans" panose="02000504020000020004" pitchFamily="2" charset="0"/>
                        </a:rPr>
                        <a:t>0.584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2932339"/>
                  </a:ext>
                </a:extLst>
              </a:tr>
              <a:tr h="184150">
                <a:tc>
                  <a:txBody>
                    <a:bodyPr/>
                    <a:lstStyle/>
                    <a:p>
                      <a:pPr algn="ctr" fontAlgn="ctr"/>
                      <a:r>
                        <a:rPr lang="en-US" sz="1050" b="0" i="0" u="none" strike="noStrike" dirty="0">
                          <a:solidFill>
                            <a:srgbClr val="000000"/>
                          </a:solidFill>
                          <a:effectLst/>
                          <a:latin typeface="BentonSans" panose="02000504020000020004" pitchFamily="2" charset="0"/>
                        </a:rPr>
                        <a:t>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dirty="0">
                          <a:solidFill>
                            <a:srgbClr val="000000"/>
                          </a:solidFill>
                          <a:effectLst/>
                          <a:latin typeface="BentonSans" panose="02000504020000020004" pitchFamily="2" charset="0"/>
                        </a:rPr>
                        <a:t>@aasandino</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dirty="0">
                          <a:solidFill>
                            <a:srgbClr val="000000"/>
                          </a:solidFill>
                          <a:effectLst/>
                          <a:latin typeface="BentonSans" panose="02000504020000020004" pitchFamily="2" charset="0"/>
                        </a:rPr>
                        <a:t>0.68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dirty="0">
                          <a:solidFill>
                            <a:srgbClr val="000000"/>
                          </a:solidFill>
                          <a:effectLst/>
                          <a:latin typeface="BentonSans" panose="02000504020000020004" pitchFamily="2" charset="0"/>
                        </a:rPr>
                        <a:t>0.516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629201"/>
                  </a:ext>
                </a:extLst>
              </a:tr>
              <a:tr h="184150">
                <a:tc>
                  <a:txBody>
                    <a:bodyPr/>
                    <a:lstStyle/>
                    <a:p>
                      <a:pPr algn="ctr" fontAlgn="ctr"/>
                      <a:r>
                        <a:rPr lang="en-US" sz="1050" b="0" i="0" u="none" strike="noStrike" dirty="0">
                          <a:solidFill>
                            <a:srgbClr val="000000"/>
                          </a:solidFill>
                          <a:effectLst/>
                          <a:latin typeface="BentonSans" panose="02000504020000020004" pitchFamily="2" charset="0"/>
                        </a:rPr>
                        <a:t>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dirty="0">
                          <a:solidFill>
                            <a:srgbClr val="000000"/>
                          </a:solidFill>
                          <a:effectLst/>
                          <a:latin typeface="BentonSans" panose="02000504020000020004" pitchFamily="2" charset="0"/>
                        </a:rPr>
                        <a:t>@MWod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dirty="0">
                          <a:solidFill>
                            <a:srgbClr val="000000"/>
                          </a:solidFill>
                          <a:effectLst/>
                          <a:latin typeface="BentonSans" panose="02000504020000020004" pitchFamily="2" charset="0"/>
                        </a:rPr>
                        <a:t>0.62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dirty="0">
                          <a:solidFill>
                            <a:srgbClr val="000000"/>
                          </a:solidFill>
                          <a:effectLst/>
                          <a:latin typeface="BentonSans" panose="02000504020000020004" pitchFamily="2" charset="0"/>
                        </a:rPr>
                        <a:t>0.541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4152632"/>
                  </a:ext>
                </a:extLst>
              </a:tr>
              <a:tr h="185979">
                <a:tc>
                  <a:txBody>
                    <a:bodyPr/>
                    <a:lstStyle/>
                    <a:p>
                      <a:pPr algn="ctr" fontAlgn="ctr"/>
                      <a:r>
                        <a:rPr lang="en-US" sz="1050" b="1" i="0" u="none" strike="noStrike" dirty="0">
                          <a:solidFill>
                            <a:srgbClr val="000000"/>
                          </a:solidFill>
                          <a:effectLst/>
                          <a:latin typeface="BentonSans" panose="02000504020000020004" pitchFamily="2" charset="0"/>
                        </a:rPr>
                        <a:t>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1" i="0" u="none" strike="noStrike" dirty="0">
                          <a:solidFill>
                            <a:srgbClr val="000000"/>
                          </a:solidFill>
                          <a:effectLst/>
                          <a:latin typeface="BentonSans" panose="02000504020000020004" pitchFamily="2" charset="0"/>
                        </a:rPr>
                        <a:t>IU-ComPath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1" i="0" u="none" strike="noStrike" dirty="0">
                          <a:solidFill>
                            <a:srgbClr val="000000"/>
                          </a:solidFill>
                          <a:effectLst/>
                          <a:latin typeface="BentonSans" panose="02000504020000020004" pitchFamily="2" charset="0"/>
                        </a:rPr>
                        <a:t>0.546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1" i="0" u="none" strike="noStrike" dirty="0">
                          <a:solidFill>
                            <a:srgbClr val="000000"/>
                          </a:solidFill>
                          <a:effectLst/>
                          <a:latin typeface="BentonSans" panose="02000504020000020004" pitchFamily="2" charset="0"/>
                        </a:rPr>
                        <a:t>0.436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7373123"/>
                  </a:ext>
                </a:extLst>
              </a:tr>
              <a:tr h="185979">
                <a:tc>
                  <a:txBody>
                    <a:bodyPr/>
                    <a:lstStyle/>
                    <a:p>
                      <a:pPr algn="ctr" fontAlgn="ctr"/>
                      <a:r>
                        <a:rPr lang="en-US" sz="1050" b="0" i="0" u="none" strike="noStrike" dirty="0">
                          <a:solidFill>
                            <a:srgbClr val="000000"/>
                          </a:solidFill>
                          <a:effectLst/>
                          <a:latin typeface="BentonSans" panose="02000504020000020004" pitchFamily="2" charset="0"/>
                        </a:rPr>
                        <a:t>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dirty="0">
                          <a:solidFill>
                            <a:srgbClr val="000000"/>
                          </a:solidFill>
                          <a:effectLst/>
                          <a:latin typeface="BentonSans" panose="02000504020000020004" pitchFamily="2" charset="0"/>
                        </a:rPr>
                        <a:t>SAIIP-LITTLEKANG</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dirty="0">
                          <a:solidFill>
                            <a:srgbClr val="000000"/>
                          </a:solidFill>
                          <a:effectLst/>
                          <a:latin typeface="BentonSans" panose="02000504020000020004" pitchFamily="2" charset="0"/>
                        </a:rPr>
                        <a:t>0.455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dirty="0">
                          <a:solidFill>
                            <a:srgbClr val="000000"/>
                          </a:solidFill>
                          <a:effectLst/>
                          <a:latin typeface="BentonSans" panose="02000504020000020004" pitchFamily="2" charset="0"/>
                        </a:rPr>
                        <a:t>0.307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0560250"/>
                  </a:ext>
                </a:extLst>
              </a:tr>
              <a:tr h="185979">
                <a:tc>
                  <a:txBody>
                    <a:bodyPr/>
                    <a:lstStyle/>
                    <a:p>
                      <a:pPr algn="ctr" fontAlgn="ctr"/>
                      <a:r>
                        <a:rPr lang="en-US" sz="1050" b="0" i="0" u="none" strike="noStrike" dirty="0">
                          <a:solidFill>
                            <a:srgbClr val="000000"/>
                          </a:solidFill>
                          <a:effectLst/>
                          <a:latin typeface="BentonSans" panose="02000504020000020004" pitchFamily="2" charset="0"/>
                        </a:rPr>
                        <a:t>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dirty="0">
                          <a:solidFill>
                            <a:srgbClr val="000000"/>
                          </a:solidFill>
                          <a:effectLst/>
                          <a:latin typeface="BentonSans" panose="02000504020000020004" pitchFamily="2" charset="0"/>
                        </a:rPr>
                        <a:t>Ying-Weng-Team</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dirty="0">
                          <a:solidFill>
                            <a:srgbClr val="000000"/>
                          </a:solidFill>
                          <a:effectLst/>
                          <a:latin typeface="BentonSans" panose="02000504020000020004" pitchFamily="2" charset="0"/>
                        </a:rPr>
                        <a:t>0.392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dirty="0">
                          <a:solidFill>
                            <a:srgbClr val="000000"/>
                          </a:solidFill>
                          <a:effectLst/>
                          <a:latin typeface="BentonSans" panose="02000504020000020004" pitchFamily="2" charset="0"/>
                        </a:rPr>
                        <a:t>0.255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7036820"/>
                  </a:ext>
                </a:extLst>
              </a:tr>
              <a:tr h="185979">
                <a:tc>
                  <a:txBody>
                    <a:bodyPr/>
                    <a:lstStyle/>
                    <a:p>
                      <a:pPr algn="ctr" fontAlgn="ctr"/>
                      <a:r>
                        <a:rPr lang="en-US" sz="1050" b="0" i="0" u="none" strike="noStrike" dirty="0">
                          <a:solidFill>
                            <a:srgbClr val="000000"/>
                          </a:solidFill>
                          <a:effectLst/>
                          <a:latin typeface="BentonSans" panose="02000504020000020004" pitchFamily="2" charset="0"/>
                        </a:rPr>
                        <a:t>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dirty="0">
                          <a:solidFill>
                            <a:srgbClr val="000000"/>
                          </a:solidFill>
                          <a:effectLst/>
                          <a:latin typeface="BentonSans" panose="02000504020000020004" pitchFamily="2" charset="0"/>
                        </a:rPr>
                        <a:t>@luiscarm9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dirty="0">
                          <a:solidFill>
                            <a:srgbClr val="000000"/>
                          </a:solidFill>
                          <a:effectLst/>
                          <a:latin typeface="BentonSans" panose="02000504020000020004" pitchFamily="2" charset="0"/>
                        </a:rPr>
                        <a:t>0.162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dirty="0">
                          <a:solidFill>
                            <a:srgbClr val="000000"/>
                          </a:solidFill>
                          <a:effectLst/>
                          <a:latin typeface="BentonSans" panose="02000504020000020004" pitchFamily="2" charset="0"/>
                        </a:rPr>
                        <a:t>0.158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9706305"/>
                  </a:ext>
                </a:extLst>
              </a:tr>
            </a:tbl>
          </a:graphicData>
        </a:graphic>
      </p:graphicFrame>
      <p:sp>
        <p:nvSpPr>
          <p:cNvPr id="10" name="Rectangle 9">
            <a:extLst>
              <a:ext uri="{FF2B5EF4-FFF2-40B4-BE49-F238E27FC236}">
                <a16:creationId xmlns:a16="http://schemas.microsoft.com/office/drawing/2014/main" id="{C79D1E2E-4961-312B-419D-7D292F8EBC78}"/>
              </a:ext>
            </a:extLst>
          </p:cNvPr>
          <p:cNvSpPr>
            <a:spLocks/>
          </p:cNvSpPr>
          <p:nvPr/>
        </p:nvSpPr>
        <p:spPr>
          <a:xfrm>
            <a:off x="8264784" y="4431774"/>
            <a:ext cx="2716779" cy="2374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BentonSans" panose="02000504020000020004" pitchFamily="2" charset="0"/>
            </a:endParaRPr>
          </a:p>
        </p:txBody>
      </p:sp>
      <p:grpSp>
        <p:nvGrpSpPr>
          <p:cNvPr id="36" name="Group 35">
            <a:extLst>
              <a:ext uri="{FF2B5EF4-FFF2-40B4-BE49-F238E27FC236}">
                <a16:creationId xmlns:a16="http://schemas.microsoft.com/office/drawing/2014/main" id="{50D7A6F6-8D99-6F2A-9C74-F4D011CCA1D7}"/>
              </a:ext>
            </a:extLst>
          </p:cNvPr>
          <p:cNvGrpSpPr/>
          <p:nvPr/>
        </p:nvGrpSpPr>
        <p:grpSpPr>
          <a:xfrm>
            <a:off x="2984792" y="922415"/>
            <a:ext cx="4255187" cy="2288165"/>
            <a:chOff x="2721391" y="417062"/>
            <a:chExt cx="4476081" cy="2526310"/>
          </a:xfrm>
        </p:grpSpPr>
        <p:sp>
          <p:nvSpPr>
            <p:cNvPr id="41" name="TextBox 40">
              <a:extLst>
                <a:ext uri="{FF2B5EF4-FFF2-40B4-BE49-F238E27FC236}">
                  <a16:creationId xmlns:a16="http://schemas.microsoft.com/office/drawing/2014/main" id="{E0169902-B828-B66C-FAB5-DB0C490E4E6E}"/>
                </a:ext>
              </a:extLst>
            </p:cNvPr>
            <p:cNvSpPr txBox="1"/>
            <p:nvPr/>
          </p:nvSpPr>
          <p:spPr>
            <a:xfrm rot="16200000">
              <a:off x="2263807" y="1418606"/>
              <a:ext cx="1176777" cy="261609"/>
            </a:xfrm>
            <a:prstGeom prst="rect">
              <a:avLst/>
            </a:prstGeom>
            <a:noFill/>
          </p:spPr>
          <p:txBody>
            <a:bodyPr wrap="square" rtlCol="0">
              <a:spAutoFit/>
            </a:bodyPr>
            <a:lstStyle/>
            <a:p>
              <a:pPr algn="ctr"/>
              <a:r>
                <a:rPr lang="en-US" sz="1100" b="1" dirty="0">
                  <a:highlight>
                    <a:srgbClr val="FFFFFF"/>
                  </a:highlight>
                  <a:latin typeface="BentonSans" panose="02000504020000020004" pitchFamily="2" charset="0"/>
                  <a:cs typeface="Times New Roman" panose="02020603050405020304" pitchFamily="18" charset="0"/>
                </a:rPr>
                <a:t>F1</a:t>
              </a:r>
            </a:p>
          </p:txBody>
        </p:sp>
        <p:sp>
          <p:nvSpPr>
            <p:cNvPr id="42" name="TextBox 41">
              <a:extLst>
                <a:ext uri="{FF2B5EF4-FFF2-40B4-BE49-F238E27FC236}">
                  <a16:creationId xmlns:a16="http://schemas.microsoft.com/office/drawing/2014/main" id="{C00D73CB-3F5F-6D06-349B-D563DCC8759A}"/>
                </a:ext>
              </a:extLst>
            </p:cNvPr>
            <p:cNvSpPr txBox="1"/>
            <p:nvPr/>
          </p:nvSpPr>
          <p:spPr>
            <a:xfrm>
              <a:off x="4674662" y="2681762"/>
              <a:ext cx="1421338" cy="261610"/>
            </a:xfrm>
            <a:prstGeom prst="rect">
              <a:avLst/>
            </a:prstGeom>
            <a:noFill/>
          </p:spPr>
          <p:txBody>
            <a:bodyPr wrap="square" rtlCol="0">
              <a:spAutoFit/>
            </a:bodyPr>
            <a:lstStyle/>
            <a:p>
              <a:pPr algn="ctr"/>
              <a:r>
                <a:rPr lang="en-US" sz="1100" b="1" dirty="0">
                  <a:highlight>
                    <a:srgbClr val="FFFFFF"/>
                  </a:highlight>
                  <a:latin typeface="BentonSans" panose="02000504020000020004" pitchFamily="2" charset="0"/>
                  <a:cs typeface="Times New Roman" panose="02020603050405020304" pitchFamily="18" charset="0"/>
                </a:rPr>
                <a:t>Epoch No.</a:t>
              </a:r>
            </a:p>
          </p:txBody>
        </p:sp>
        <p:pic>
          <p:nvPicPr>
            <p:cNvPr id="43" name="Picture 42">
              <a:extLst>
                <a:ext uri="{FF2B5EF4-FFF2-40B4-BE49-F238E27FC236}">
                  <a16:creationId xmlns:a16="http://schemas.microsoft.com/office/drawing/2014/main" id="{F65C426F-3C89-D036-0AA5-38CF84E03D7D}"/>
                </a:ext>
              </a:extLst>
            </p:cNvPr>
            <p:cNvPicPr>
              <a:picLocks noChangeAspect="1"/>
            </p:cNvPicPr>
            <p:nvPr/>
          </p:nvPicPr>
          <p:blipFill rotWithShape="1">
            <a:blip r:embed="rId3"/>
            <a:srcRect r="51913"/>
            <a:stretch/>
          </p:blipFill>
          <p:spPr>
            <a:xfrm>
              <a:off x="2943717" y="417062"/>
              <a:ext cx="4253755" cy="2264700"/>
            </a:xfrm>
            <a:prstGeom prst="rect">
              <a:avLst/>
            </a:prstGeom>
          </p:spPr>
        </p:pic>
      </p:grpSp>
      <p:sp>
        <p:nvSpPr>
          <p:cNvPr id="38" name="TextBox 37">
            <a:extLst>
              <a:ext uri="{FF2B5EF4-FFF2-40B4-BE49-F238E27FC236}">
                <a16:creationId xmlns:a16="http://schemas.microsoft.com/office/drawing/2014/main" id="{18CFFAB2-DFAF-A729-C196-3616887B7F67}"/>
              </a:ext>
            </a:extLst>
          </p:cNvPr>
          <p:cNvSpPr txBox="1"/>
          <p:nvPr/>
        </p:nvSpPr>
        <p:spPr>
          <a:xfrm rot="16200000">
            <a:off x="2607810" y="4773298"/>
            <a:ext cx="1065847" cy="248700"/>
          </a:xfrm>
          <a:prstGeom prst="rect">
            <a:avLst/>
          </a:prstGeom>
          <a:noFill/>
        </p:spPr>
        <p:txBody>
          <a:bodyPr wrap="square" rtlCol="0">
            <a:spAutoFit/>
          </a:bodyPr>
          <a:lstStyle/>
          <a:p>
            <a:pPr algn="ctr"/>
            <a:r>
              <a:rPr lang="en-US" sz="1100" b="1" dirty="0">
                <a:highlight>
                  <a:srgbClr val="FFFFFF"/>
                </a:highlight>
                <a:latin typeface="BentonSans" panose="02000504020000020004" pitchFamily="2" charset="0"/>
                <a:cs typeface="Times New Roman" panose="02020603050405020304" pitchFamily="18" charset="0"/>
              </a:rPr>
              <a:t>Loss</a:t>
            </a:r>
          </a:p>
        </p:txBody>
      </p:sp>
      <p:sp>
        <p:nvSpPr>
          <p:cNvPr id="39" name="TextBox 38">
            <a:extLst>
              <a:ext uri="{FF2B5EF4-FFF2-40B4-BE49-F238E27FC236}">
                <a16:creationId xmlns:a16="http://schemas.microsoft.com/office/drawing/2014/main" id="{A5A68F29-FE43-84D7-3B23-824756E4241F}"/>
              </a:ext>
            </a:extLst>
          </p:cNvPr>
          <p:cNvSpPr txBox="1"/>
          <p:nvPr/>
        </p:nvSpPr>
        <p:spPr>
          <a:xfrm>
            <a:off x="4616260" y="6255926"/>
            <a:ext cx="1351195" cy="236949"/>
          </a:xfrm>
          <a:prstGeom prst="rect">
            <a:avLst/>
          </a:prstGeom>
          <a:noFill/>
        </p:spPr>
        <p:txBody>
          <a:bodyPr wrap="square" rtlCol="0">
            <a:spAutoFit/>
          </a:bodyPr>
          <a:lstStyle/>
          <a:p>
            <a:pPr algn="ctr"/>
            <a:r>
              <a:rPr lang="en-US" sz="1100" b="1" dirty="0">
                <a:highlight>
                  <a:srgbClr val="FFFFFF"/>
                </a:highlight>
                <a:latin typeface="BentonSans" panose="02000504020000020004" pitchFamily="2" charset="0"/>
                <a:cs typeface="Times New Roman" panose="02020603050405020304" pitchFamily="18" charset="0"/>
              </a:rPr>
              <a:t>Epoch No.</a:t>
            </a:r>
          </a:p>
        </p:txBody>
      </p:sp>
      <p:pic>
        <p:nvPicPr>
          <p:cNvPr id="40" name="Picture 39">
            <a:extLst>
              <a:ext uri="{FF2B5EF4-FFF2-40B4-BE49-F238E27FC236}">
                <a16:creationId xmlns:a16="http://schemas.microsoft.com/office/drawing/2014/main" id="{2B55CFCB-7203-5793-74AD-55A21E7A4EFD}"/>
              </a:ext>
            </a:extLst>
          </p:cNvPr>
          <p:cNvPicPr>
            <a:picLocks noChangeAspect="1"/>
          </p:cNvPicPr>
          <p:nvPr/>
        </p:nvPicPr>
        <p:blipFill rotWithShape="1">
          <a:blip r:embed="rId3"/>
          <a:srcRect l="53177"/>
          <a:stretch/>
        </p:blipFill>
        <p:spPr>
          <a:xfrm>
            <a:off x="3312049" y="4079086"/>
            <a:ext cx="4043831" cy="2147848"/>
          </a:xfrm>
          <a:prstGeom prst="rect">
            <a:avLst/>
          </a:prstGeom>
        </p:spPr>
      </p:pic>
      <p:grpSp>
        <p:nvGrpSpPr>
          <p:cNvPr id="33" name="Group 32">
            <a:extLst>
              <a:ext uri="{FF2B5EF4-FFF2-40B4-BE49-F238E27FC236}">
                <a16:creationId xmlns:a16="http://schemas.microsoft.com/office/drawing/2014/main" id="{699231F7-9D8A-CE5E-C2D3-5E6B77CC40DA}"/>
              </a:ext>
            </a:extLst>
          </p:cNvPr>
          <p:cNvGrpSpPr/>
          <p:nvPr/>
        </p:nvGrpSpPr>
        <p:grpSpPr>
          <a:xfrm>
            <a:off x="4198185" y="3208503"/>
            <a:ext cx="2624442" cy="918461"/>
            <a:chOff x="3948643" y="2973088"/>
            <a:chExt cx="2779732" cy="1014052"/>
          </a:xfrm>
        </p:grpSpPr>
        <p:sp>
          <p:nvSpPr>
            <p:cNvPr id="34" name="TextBox 33">
              <a:extLst>
                <a:ext uri="{FF2B5EF4-FFF2-40B4-BE49-F238E27FC236}">
                  <a16:creationId xmlns:a16="http://schemas.microsoft.com/office/drawing/2014/main" id="{D78A66CF-4C40-AEC3-0A79-ED17B9F0BA1A}"/>
                </a:ext>
              </a:extLst>
            </p:cNvPr>
            <p:cNvSpPr txBox="1"/>
            <p:nvPr/>
          </p:nvSpPr>
          <p:spPr>
            <a:xfrm>
              <a:off x="3948643" y="2973088"/>
              <a:ext cx="1580279" cy="1014052"/>
            </a:xfrm>
            <a:prstGeom prst="rect">
              <a:avLst/>
            </a:prstGeom>
            <a:noFill/>
          </p:spPr>
          <p:txBody>
            <a:bodyPr wrap="square" rtlCol="0">
              <a:spAutoFit/>
            </a:bodyPr>
            <a:lstStyle/>
            <a:p>
              <a:r>
                <a:rPr lang="en-US" sz="1100" dirty="0">
                  <a:solidFill>
                    <a:srgbClr val="D66440"/>
                  </a:solidFill>
                  <a:highlight>
                    <a:srgbClr val="FFFFFF"/>
                  </a:highlight>
                  <a:latin typeface="BentonSans" panose="02000504020000020004" pitchFamily="2" charset="0"/>
                  <a:cs typeface="Times New Roman" panose="02020603050405020304" pitchFamily="18" charset="0"/>
                </a:rPr>
                <a:t>ENet-B1 Fold-1</a:t>
              </a:r>
            </a:p>
            <a:p>
              <a:r>
                <a:rPr lang="en-US" sz="1100" dirty="0">
                  <a:solidFill>
                    <a:srgbClr val="0A69A0"/>
                  </a:solidFill>
                  <a:highlight>
                    <a:srgbClr val="FFFFFF"/>
                  </a:highlight>
                  <a:latin typeface="BentonSans" panose="02000504020000020004" pitchFamily="2" charset="0"/>
                  <a:cs typeface="Times New Roman" panose="02020603050405020304" pitchFamily="18" charset="0"/>
                </a:rPr>
                <a:t>ENet-B1 Fold-2</a:t>
              </a:r>
            </a:p>
            <a:p>
              <a:r>
                <a:rPr lang="en-US" sz="1100" dirty="0">
                  <a:solidFill>
                    <a:srgbClr val="C83369"/>
                  </a:solidFill>
                  <a:highlight>
                    <a:srgbClr val="FFFFFF"/>
                  </a:highlight>
                  <a:latin typeface="BentonSans" panose="02000504020000020004" pitchFamily="2" charset="0"/>
                  <a:cs typeface="Times New Roman" panose="02020603050405020304" pitchFamily="18" charset="0"/>
                </a:rPr>
                <a:t>ENet-B1 Fold-3</a:t>
              </a:r>
            </a:p>
            <a:p>
              <a:r>
                <a:rPr lang="en-US" sz="1100" dirty="0">
                  <a:solidFill>
                    <a:srgbClr val="D66440"/>
                  </a:solidFill>
                  <a:highlight>
                    <a:srgbClr val="FFFFFF"/>
                  </a:highlight>
                  <a:latin typeface="BentonSans" panose="02000504020000020004" pitchFamily="2" charset="0"/>
                  <a:cs typeface="Times New Roman" panose="02020603050405020304" pitchFamily="18" charset="0"/>
                </a:rPr>
                <a:t>ENet-B1 Fold-4</a:t>
              </a:r>
            </a:p>
            <a:p>
              <a:r>
                <a:rPr lang="en-US" sz="1100" dirty="0">
                  <a:solidFill>
                    <a:srgbClr val="A0A0A0"/>
                  </a:solidFill>
                  <a:highlight>
                    <a:srgbClr val="FFFFFF"/>
                  </a:highlight>
                  <a:latin typeface="BentonSans" panose="02000504020000020004" pitchFamily="2" charset="0"/>
                  <a:cs typeface="Times New Roman" panose="02020603050405020304" pitchFamily="18" charset="0"/>
                </a:rPr>
                <a:t>ENet-B1 Fold-5</a:t>
              </a:r>
            </a:p>
          </p:txBody>
        </p:sp>
        <p:sp>
          <p:nvSpPr>
            <p:cNvPr id="35" name="TextBox 34">
              <a:extLst>
                <a:ext uri="{FF2B5EF4-FFF2-40B4-BE49-F238E27FC236}">
                  <a16:creationId xmlns:a16="http://schemas.microsoft.com/office/drawing/2014/main" id="{4FF75A30-BB73-8919-35E3-273401835674}"/>
                </a:ext>
              </a:extLst>
            </p:cNvPr>
            <p:cNvSpPr txBox="1"/>
            <p:nvPr/>
          </p:nvSpPr>
          <p:spPr>
            <a:xfrm>
              <a:off x="5148096" y="2973088"/>
              <a:ext cx="1580279" cy="1014052"/>
            </a:xfrm>
            <a:prstGeom prst="rect">
              <a:avLst/>
            </a:prstGeom>
            <a:noFill/>
          </p:spPr>
          <p:txBody>
            <a:bodyPr wrap="square">
              <a:spAutoFit/>
            </a:bodyPr>
            <a:lstStyle/>
            <a:p>
              <a:r>
                <a:rPr lang="en-US" sz="1100" dirty="0">
                  <a:solidFill>
                    <a:srgbClr val="33A0C8"/>
                  </a:solidFill>
                  <a:highlight>
                    <a:srgbClr val="FFFFFF"/>
                  </a:highlight>
                  <a:latin typeface="BentonSans" panose="02000504020000020004" pitchFamily="2" charset="0"/>
                  <a:cs typeface="Times New Roman" panose="02020603050405020304" pitchFamily="18" charset="0"/>
                </a:rPr>
                <a:t>ENet-B4 Fold-1</a:t>
              </a:r>
            </a:p>
            <a:p>
              <a:r>
                <a:rPr lang="en-US" sz="1100" dirty="0">
                  <a:solidFill>
                    <a:srgbClr val="D66440"/>
                  </a:solidFill>
                  <a:highlight>
                    <a:srgbClr val="FFFFFF"/>
                  </a:highlight>
                  <a:latin typeface="BentonSans" panose="02000504020000020004" pitchFamily="2" charset="0"/>
                  <a:cs typeface="Times New Roman" panose="02020603050405020304" pitchFamily="18" charset="0"/>
                </a:rPr>
                <a:t>ENet-B4 Fold-2</a:t>
              </a:r>
            </a:p>
            <a:p>
              <a:r>
                <a:rPr lang="en-US" sz="1100" dirty="0">
                  <a:solidFill>
                    <a:srgbClr val="0A8477"/>
                  </a:solidFill>
                  <a:highlight>
                    <a:srgbClr val="FFFFFF"/>
                  </a:highlight>
                  <a:latin typeface="BentonSans" panose="02000504020000020004" pitchFamily="2" charset="0"/>
                  <a:cs typeface="Times New Roman" panose="02020603050405020304" pitchFamily="18" charset="0"/>
                </a:rPr>
                <a:t>ENet-B4 Fold-3</a:t>
              </a:r>
            </a:p>
            <a:p>
              <a:r>
                <a:rPr lang="en-US" sz="1100" dirty="0">
                  <a:solidFill>
                    <a:srgbClr val="0A69A0"/>
                  </a:solidFill>
                  <a:highlight>
                    <a:srgbClr val="FFFFFF"/>
                  </a:highlight>
                  <a:latin typeface="BentonSans" panose="02000504020000020004" pitchFamily="2" charset="0"/>
                  <a:cs typeface="Times New Roman" panose="02020603050405020304" pitchFamily="18" charset="0"/>
                </a:rPr>
                <a:t>ENet-B4 Fold-4</a:t>
              </a:r>
            </a:p>
            <a:p>
              <a:r>
                <a:rPr lang="en-US" sz="1100" dirty="0">
                  <a:solidFill>
                    <a:srgbClr val="A0A0A0"/>
                  </a:solidFill>
                  <a:highlight>
                    <a:srgbClr val="FFFFFF"/>
                  </a:highlight>
                  <a:latin typeface="BentonSans" panose="02000504020000020004" pitchFamily="2" charset="0"/>
                  <a:cs typeface="Times New Roman" panose="02020603050405020304" pitchFamily="18" charset="0"/>
                </a:rPr>
                <a:t>ENet-B4 Fold-5</a:t>
              </a:r>
            </a:p>
          </p:txBody>
        </p:sp>
      </p:grpSp>
      <p:grpSp>
        <p:nvGrpSpPr>
          <p:cNvPr id="13" name="Group 12">
            <a:extLst>
              <a:ext uri="{FF2B5EF4-FFF2-40B4-BE49-F238E27FC236}">
                <a16:creationId xmlns:a16="http://schemas.microsoft.com/office/drawing/2014/main" id="{EE6A1B3F-70F8-D555-BD19-E6BC71F69D2D}"/>
              </a:ext>
            </a:extLst>
          </p:cNvPr>
          <p:cNvGrpSpPr/>
          <p:nvPr/>
        </p:nvGrpSpPr>
        <p:grpSpPr>
          <a:xfrm>
            <a:off x="4944124" y="1149617"/>
            <a:ext cx="756037" cy="1637600"/>
            <a:chOff x="4793588" y="878852"/>
            <a:chExt cx="591737" cy="1597094"/>
          </a:xfrm>
          <a:solidFill>
            <a:srgbClr val="32825F"/>
          </a:solidFill>
        </p:grpSpPr>
        <p:cxnSp>
          <p:nvCxnSpPr>
            <p:cNvPr id="28" name="Straight Connector 27">
              <a:extLst>
                <a:ext uri="{FF2B5EF4-FFF2-40B4-BE49-F238E27FC236}">
                  <a16:creationId xmlns:a16="http://schemas.microsoft.com/office/drawing/2014/main" id="{27E87A35-875E-A4CD-566C-48AF06C7766E}"/>
                </a:ext>
              </a:extLst>
            </p:cNvPr>
            <p:cNvCxnSpPr>
              <a:cxnSpLocks/>
            </p:cNvCxnSpPr>
            <p:nvPr/>
          </p:nvCxnSpPr>
          <p:spPr>
            <a:xfrm>
              <a:off x="4793588" y="977705"/>
              <a:ext cx="0" cy="1498241"/>
            </a:xfrm>
            <a:prstGeom prst="line">
              <a:avLst/>
            </a:prstGeom>
            <a:grpFill/>
            <a:ln w="28575">
              <a:solidFill>
                <a:srgbClr val="32825F"/>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74D2E3-660C-0A35-D752-92902F60DD30}"/>
                </a:ext>
              </a:extLst>
            </p:cNvPr>
            <p:cNvCxnSpPr>
              <a:cxnSpLocks/>
            </p:cNvCxnSpPr>
            <p:nvPr/>
          </p:nvCxnSpPr>
          <p:spPr>
            <a:xfrm>
              <a:off x="5183498" y="878852"/>
              <a:ext cx="0" cy="1597094"/>
            </a:xfrm>
            <a:prstGeom prst="line">
              <a:avLst/>
            </a:prstGeom>
            <a:grpFill/>
            <a:ln w="28575">
              <a:solidFill>
                <a:srgbClr val="32825F"/>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CB6FFC4-F1C2-45FB-DC43-A42F990C6BC8}"/>
                </a:ext>
              </a:extLst>
            </p:cNvPr>
            <p:cNvCxnSpPr>
              <a:cxnSpLocks/>
            </p:cNvCxnSpPr>
            <p:nvPr/>
          </p:nvCxnSpPr>
          <p:spPr>
            <a:xfrm>
              <a:off x="4991295" y="910266"/>
              <a:ext cx="0" cy="1560025"/>
            </a:xfrm>
            <a:prstGeom prst="line">
              <a:avLst/>
            </a:prstGeom>
            <a:grpFill/>
            <a:ln w="28575">
              <a:solidFill>
                <a:srgbClr val="32825F"/>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7FCD614-D465-ADB2-7403-21BBF283FD30}"/>
                </a:ext>
              </a:extLst>
            </p:cNvPr>
            <p:cNvCxnSpPr>
              <a:cxnSpLocks/>
            </p:cNvCxnSpPr>
            <p:nvPr/>
          </p:nvCxnSpPr>
          <p:spPr>
            <a:xfrm>
              <a:off x="5385325" y="878852"/>
              <a:ext cx="0" cy="1597094"/>
            </a:xfrm>
            <a:prstGeom prst="line">
              <a:avLst/>
            </a:prstGeom>
            <a:grpFill/>
            <a:ln w="28575">
              <a:solidFill>
                <a:srgbClr val="32825F"/>
              </a:solidFill>
              <a:prstDash val="dash"/>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08B4DFA2-0400-402F-3FEF-E98CEC31FECC}"/>
              </a:ext>
            </a:extLst>
          </p:cNvPr>
          <p:cNvSpPr>
            <a:spLocks/>
          </p:cNvSpPr>
          <p:nvPr/>
        </p:nvSpPr>
        <p:spPr>
          <a:xfrm>
            <a:off x="4849035" y="2799163"/>
            <a:ext cx="957071" cy="1777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BentonSans" panose="02000504020000020004" pitchFamily="2" charset="0"/>
            </a:endParaRPr>
          </a:p>
        </p:txBody>
      </p:sp>
      <p:sp>
        <p:nvSpPr>
          <p:cNvPr id="15" name="Rectangle 14">
            <a:extLst>
              <a:ext uri="{FF2B5EF4-FFF2-40B4-BE49-F238E27FC236}">
                <a16:creationId xmlns:a16="http://schemas.microsoft.com/office/drawing/2014/main" id="{0CFC9A01-AE91-FCAF-3492-CB278F8DB1C0}"/>
              </a:ext>
            </a:extLst>
          </p:cNvPr>
          <p:cNvSpPr>
            <a:spLocks/>
          </p:cNvSpPr>
          <p:nvPr/>
        </p:nvSpPr>
        <p:spPr>
          <a:xfrm>
            <a:off x="4907614" y="6034866"/>
            <a:ext cx="957071" cy="1777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BentonSans" panose="02000504020000020004" pitchFamily="2" charset="0"/>
            </a:endParaRPr>
          </a:p>
        </p:txBody>
      </p:sp>
      <p:grpSp>
        <p:nvGrpSpPr>
          <p:cNvPr id="17" name="Group 16">
            <a:extLst>
              <a:ext uri="{FF2B5EF4-FFF2-40B4-BE49-F238E27FC236}">
                <a16:creationId xmlns:a16="http://schemas.microsoft.com/office/drawing/2014/main" id="{F6678E80-A843-FD05-A861-818ED42841B0}"/>
              </a:ext>
            </a:extLst>
          </p:cNvPr>
          <p:cNvGrpSpPr/>
          <p:nvPr/>
        </p:nvGrpSpPr>
        <p:grpSpPr>
          <a:xfrm>
            <a:off x="4984743" y="5650218"/>
            <a:ext cx="809689" cy="131716"/>
            <a:chOff x="10118532" y="2490540"/>
            <a:chExt cx="685663" cy="98662"/>
          </a:xfrm>
          <a:solidFill>
            <a:srgbClr val="32825F"/>
          </a:solidFill>
        </p:grpSpPr>
        <p:sp>
          <p:nvSpPr>
            <p:cNvPr id="18" name="Oval 17">
              <a:extLst>
                <a:ext uri="{FF2B5EF4-FFF2-40B4-BE49-F238E27FC236}">
                  <a16:creationId xmlns:a16="http://schemas.microsoft.com/office/drawing/2014/main" id="{9D93973B-F16C-616A-3DFC-3801AADDAE7E}"/>
                </a:ext>
              </a:extLst>
            </p:cNvPr>
            <p:cNvSpPr/>
            <p:nvPr/>
          </p:nvSpPr>
          <p:spPr>
            <a:xfrm>
              <a:off x="10118532" y="2490540"/>
              <a:ext cx="53788" cy="47812"/>
            </a:xfrm>
            <a:prstGeom prst="ellipse">
              <a:avLst/>
            </a:prstGeom>
            <a:grpFill/>
            <a:ln w="28575">
              <a:solidFill>
                <a:srgbClr val="3282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Oval 18">
              <a:extLst>
                <a:ext uri="{FF2B5EF4-FFF2-40B4-BE49-F238E27FC236}">
                  <a16:creationId xmlns:a16="http://schemas.microsoft.com/office/drawing/2014/main" id="{309B437B-E87E-F8C7-97E8-F3FCF0A543E0}"/>
                </a:ext>
              </a:extLst>
            </p:cNvPr>
            <p:cNvSpPr/>
            <p:nvPr/>
          </p:nvSpPr>
          <p:spPr>
            <a:xfrm>
              <a:off x="10323382" y="2523743"/>
              <a:ext cx="53788" cy="47812"/>
            </a:xfrm>
            <a:prstGeom prst="ellipse">
              <a:avLst/>
            </a:prstGeom>
            <a:grpFill/>
            <a:ln w="28575">
              <a:solidFill>
                <a:srgbClr val="3282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 name="Oval 21">
              <a:extLst>
                <a:ext uri="{FF2B5EF4-FFF2-40B4-BE49-F238E27FC236}">
                  <a16:creationId xmlns:a16="http://schemas.microsoft.com/office/drawing/2014/main" id="{529E8D36-D5B7-1FB0-42FB-C5883FDE1728}"/>
                </a:ext>
              </a:extLst>
            </p:cNvPr>
            <p:cNvSpPr/>
            <p:nvPr/>
          </p:nvSpPr>
          <p:spPr>
            <a:xfrm>
              <a:off x="10535600" y="2538352"/>
              <a:ext cx="53788" cy="47812"/>
            </a:xfrm>
            <a:prstGeom prst="ellipse">
              <a:avLst/>
            </a:prstGeom>
            <a:grpFill/>
            <a:ln w="28575">
              <a:solidFill>
                <a:srgbClr val="3282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7" name="Oval 26">
              <a:extLst>
                <a:ext uri="{FF2B5EF4-FFF2-40B4-BE49-F238E27FC236}">
                  <a16:creationId xmlns:a16="http://schemas.microsoft.com/office/drawing/2014/main" id="{17446AF0-A1D7-2AA5-0E2F-7539616BF7EC}"/>
                </a:ext>
              </a:extLst>
            </p:cNvPr>
            <p:cNvSpPr/>
            <p:nvPr/>
          </p:nvSpPr>
          <p:spPr>
            <a:xfrm>
              <a:off x="10750407" y="2541390"/>
              <a:ext cx="53788" cy="47812"/>
            </a:xfrm>
            <a:prstGeom prst="ellipse">
              <a:avLst/>
            </a:prstGeom>
            <a:grpFill/>
            <a:ln w="28575">
              <a:solidFill>
                <a:srgbClr val="3282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68847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par>
                                <p:cTn id="55" presetID="10"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10" presetClass="entr" presetSubtype="0" fill="hold" nodeType="with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500"/>
                                        <p:tgtEl>
                                          <p:spTgt spid="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8"/>
                                        </p:tgtEl>
                                        <p:attrNameLst>
                                          <p:attrName>style.visibility</p:attrName>
                                        </p:attrNameLst>
                                      </p:cBhvr>
                                      <p:to>
                                        <p:strVal val="visible"/>
                                      </p:to>
                                    </p:set>
                                    <p:animEffect transition="in" filter="fade">
                                      <p:cBhvr>
                                        <p:cTn id="78" dur="500"/>
                                        <p:tgtEl>
                                          <p:spTgt spid="8"/>
                                        </p:tgtEl>
                                      </p:cBhvr>
                                    </p:animEffect>
                                  </p:childTnLst>
                                </p:cTn>
                              </p:par>
                              <p:par>
                                <p:cTn id="79" presetID="10" presetClass="entr" presetSubtype="0" fill="hold" nodeType="with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fade">
                                      <p:cBhvr>
                                        <p:cTn id="81" dur="500"/>
                                        <p:tgtEl>
                                          <p:spTgt spid="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fade">
                                      <p:cBhvr>
                                        <p:cTn id="84" dur="500"/>
                                        <p:tgtEl>
                                          <p:spTgt spid="1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6"/>
                                        </p:tgtEl>
                                        <p:attrNameLst>
                                          <p:attrName>style.visibility</p:attrName>
                                        </p:attrNameLst>
                                      </p:cBhvr>
                                      <p:to>
                                        <p:strVal val="visible"/>
                                      </p:to>
                                    </p:set>
                                    <p:animEffect transition="in" filter="fade">
                                      <p:cBhvr>
                                        <p:cTn id="8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animBg="1"/>
      <p:bldP spid="25" grpId="0" animBg="1"/>
      <p:bldP spid="57" grpId="0"/>
      <p:bldP spid="26" grpId="0"/>
      <p:bldP spid="4" grpId="0"/>
      <p:bldP spid="6" grpId="0"/>
      <p:bldP spid="16" grpId="0" animBg="1"/>
      <p:bldP spid="8" grpId="0"/>
      <p:bldP spid="10" grpId="0" animBg="1"/>
      <p:bldP spid="38" grpId="0"/>
      <p:bldP spid="39" grpId="0"/>
      <p:bldP spid="14" grpId="0" animBg="1"/>
      <p:bldP spid="15" grpId="0" animBg="1"/>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7541</TotalTime>
  <Words>1294</Words>
  <Application>Microsoft Office PowerPoint</Application>
  <PresentationFormat>Widescreen</PresentationFormat>
  <Paragraphs>272</Paragraphs>
  <Slides>6</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Arial</vt:lpstr>
      <vt:lpstr>BentonSans</vt:lpstr>
      <vt:lpstr>BentonSansCondensed Medium</vt:lpstr>
      <vt:lpstr>Calibri</vt:lpstr>
      <vt:lpstr>Roboto</vt:lpstr>
      <vt:lpstr>SFRM0900</vt:lpstr>
      <vt:lpstr>SFRM1000</vt:lpstr>
      <vt:lpstr>Office Theme</vt:lpstr>
      <vt:lpstr>PowerPoint Presentation</vt:lpstr>
      <vt:lpstr>PowerPoint Presentation</vt:lpstr>
      <vt:lpstr>PowerPoint Presentation</vt:lpstr>
      <vt:lpstr>PowerPoint Presentation</vt:lpstr>
      <vt:lpstr>PowerPoint Presentation</vt:lpstr>
      <vt:lpstr>Results &amp;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Mert Seven</dc:creator>
  <cp:lastModifiedBy>Adap, Sanyukta</cp:lastModifiedBy>
  <cp:revision>565</cp:revision>
  <dcterms:created xsi:type="dcterms:W3CDTF">2023-12-20T11:45:11Z</dcterms:created>
  <dcterms:modified xsi:type="dcterms:W3CDTF">2024-10-03T19:14:46Z</dcterms:modified>
</cp:coreProperties>
</file>